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64"/>
  </p:notesMasterIdLst>
  <p:sldIdLst>
    <p:sldId id="322" r:id="rId2"/>
    <p:sldId id="441" r:id="rId3"/>
    <p:sldId id="364" r:id="rId4"/>
    <p:sldId id="420" r:id="rId5"/>
    <p:sldId id="367" r:id="rId6"/>
    <p:sldId id="368" r:id="rId7"/>
    <p:sldId id="421" r:id="rId8"/>
    <p:sldId id="410" r:id="rId9"/>
    <p:sldId id="422" r:id="rId10"/>
    <p:sldId id="371" r:id="rId11"/>
    <p:sldId id="370" r:id="rId12"/>
    <p:sldId id="423" r:id="rId13"/>
    <p:sldId id="373" r:id="rId14"/>
    <p:sldId id="411" r:id="rId15"/>
    <p:sldId id="424" r:id="rId16"/>
    <p:sldId id="425" r:id="rId17"/>
    <p:sldId id="426" r:id="rId18"/>
    <p:sldId id="446" r:id="rId19"/>
    <p:sldId id="427" r:id="rId20"/>
    <p:sldId id="428" r:id="rId21"/>
    <p:sldId id="372" r:id="rId22"/>
    <p:sldId id="429" r:id="rId23"/>
    <p:sldId id="445" r:id="rId24"/>
    <p:sldId id="430" r:id="rId25"/>
    <p:sldId id="375" r:id="rId26"/>
    <p:sldId id="363" r:id="rId27"/>
    <p:sldId id="432" r:id="rId28"/>
    <p:sldId id="378" r:id="rId29"/>
    <p:sldId id="377" r:id="rId30"/>
    <p:sldId id="447" r:id="rId31"/>
    <p:sldId id="448" r:id="rId32"/>
    <p:sldId id="434" r:id="rId33"/>
    <p:sldId id="383" r:id="rId34"/>
    <p:sldId id="449" r:id="rId35"/>
    <p:sldId id="450" r:id="rId36"/>
    <p:sldId id="451" r:id="rId37"/>
    <p:sldId id="452" r:id="rId38"/>
    <p:sldId id="453" r:id="rId39"/>
    <p:sldId id="379" r:id="rId40"/>
    <p:sldId id="409" r:id="rId41"/>
    <p:sldId id="381" r:id="rId42"/>
    <p:sldId id="437" r:id="rId43"/>
    <p:sldId id="385" r:id="rId44"/>
    <p:sldId id="386" r:id="rId45"/>
    <p:sldId id="388" r:id="rId46"/>
    <p:sldId id="389" r:id="rId47"/>
    <p:sldId id="439" r:id="rId48"/>
    <p:sldId id="438" r:id="rId49"/>
    <p:sldId id="390" r:id="rId50"/>
    <p:sldId id="392" r:id="rId51"/>
    <p:sldId id="393" r:id="rId52"/>
    <p:sldId id="395" r:id="rId53"/>
    <p:sldId id="442" r:id="rId54"/>
    <p:sldId id="398" r:id="rId55"/>
    <p:sldId id="400" r:id="rId56"/>
    <p:sldId id="401" r:id="rId57"/>
    <p:sldId id="402" r:id="rId58"/>
    <p:sldId id="403" r:id="rId59"/>
    <p:sldId id="406" r:id="rId60"/>
    <p:sldId id="440" r:id="rId61"/>
    <p:sldId id="454" r:id="rId62"/>
    <p:sldId id="413" r:id="rId63"/>
  </p:sldIdLst>
  <p:sldSz cx="9144000" cy="6858000" type="screen4x3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441"/>
            <p14:sldId id="364"/>
            <p14:sldId id="420"/>
            <p14:sldId id="367"/>
            <p14:sldId id="368"/>
            <p14:sldId id="421"/>
            <p14:sldId id="410"/>
          </p14:sldIdLst>
        </p14:section>
        <p14:section name="제목 없는 구역" id="{50618249-BD4B-4608-80C6-F69DDB80ECB6}">
          <p14:sldIdLst>
            <p14:sldId id="422"/>
            <p14:sldId id="371"/>
            <p14:sldId id="370"/>
            <p14:sldId id="423"/>
            <p14:sldId id="373"/>
            <p14:sldId id="411"/>
            <p14:sldId id="424"/>
            <p14:sldId id="425"/>
            <p14:sldId id="426"/>
            <p14:sldId id="446"/>
            <p14:sldId id="427"/>
            <p14:sldId id="428"/>
            <p14:sldId id="372"/>
            <p14:sldId id="429"/>
            <p14:sldId id="445"/>
            <p14:sldId id="430"/>
            <p14:sldId id="375"/>
            <p14:sldId id="363"/>
            <p14:sldId id="432"/>
            <p14:sldId id="378"/>
            <p14:sldId id="377"/>
            <p14:sldId id="447"/>
            <p14:sldId id="448"/>
            <p14:sldId id="434"/>
            <p14:sldId id="383"/>
            <p14:sldId id="449"/>
            <p14:sldId id="450"/>
            <p14:sldId id="451"/>
            <p14:sldId id="452"/>
            <p14:sldId id="453"/>
            <p14:sldId id="379"/>
            <p14:sldId id="409"/>
            <p14:sldId id="381"/>
            <p14:sldId id="437"/>
            <p14:sldId id="385"/>
            <p14:sldId id="386"/>
            <p14:sldId id="388"/>
            <p14:sldId id="389"/>
            <p14:sldId id="439"/>
            <p14:sldId id="438"/>
            <p14:sldId id="390"/>
            <p14:sldId id="392"/>
            <p14:sldId id="393"/>
            <p14:sldId id="395"/>
            <p14:sldId id="442"/>
            <p14:sldId id="398"/>
            <p14:sldId id="400"/>
            <p14:sldId id="401"/>
            <p14:sldId id="402"/>
            <p14:sldId id="403"/>
            <p14:sldId id="406"/>
            <p14:sldId id="440"/>
            <p14:sldId id="454"/>
            <p14:sldId id="4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66"/>
    <a:srgbClr val="C9E7A7"/>
    <a:srgbClr val="669900"/>
    <a:srgbClr val="FF5B5B"/>
    <a:srgbClr val="8BB0CF"/>
    <a:srgbClr val="7AA5C8"/>
    <a:srgbClr val="42739C"/>
    <a:srgbClr val="FF3300"/>
    <a:srgbClr val="8FF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61" autoAdjust="0"/>
    <p:restoredTop sz="86441" autoAdjust="0"/>
  </p:normalViewPr>
  <p:slideViewPr>
    <p:cSldViewPr>
      <p:cViewPr varScale="1">
        <p:scale>
          <a:sx n="63" d="100"/>
          <a:sy n="63" d="100"/>
        </p:scale>
        <p:origin x="38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510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714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/>
          <a:srcRect l="56355" t="90196"/>
          <a:stretch/>
        </p:blipFill>
        <p:spPr>
          <a:xfrm>
            <a:off x="1619672" y="1224137"/>
            <a:ext cx="7527066" cy="1412775"/>
          </a:xfrm>
          <a:prstGeom prst="rect">
            <a:avLst/>
          </a:prstGeom>
        </p:spPr>
      </p:pic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>
            <a:normAutofit/>
          </a:bodyPr>
          <a:lstStyle>
            <a:lvl1pPr marL="342900" indent="-342900">
              <a:buSzPct val="100000"/>
              <a:buFont typeface="+mj-lt"/>
              <a:buAutoNum type="arabicPeriod"/>
              <a:defRPr sz="15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dict.naver.com/#/entry/enko/119e364179f546e9a872696f1aabedf1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>
                <a:solidFill>
                  <a:srgbClr val="FFFF66"/>
                </a:solidFill>
              </a:rPr>
              <a:pPr/>
              <a:t>1</a:t>
            </a:fld>
            <a:endParaRPr lang="ko-KR" altLang="en-US" dirty="0">
              <a:solidFill>
                <a:srgbClr val="FF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6–3 </a:t>
            </a:r>
            <a:r>
              <a:rPr lang="ko-KR" altLang="en-US" dirty="0"/>
              <a:t>자바스크립트 파일 작성 및 불러오기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39349" y="3749055"/>
            <a:ext cx="4004659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외부 파일에 자바스크립트 작성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b="1" dirty="0"/>
              <a:t>&lt;script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="lib.js"&gt;</a:t>
            </a:r>
          </a:p>
          <a:p>
            <a:pPr defTabSz="180000"/>
            <a:r>
              <a:rPr lang="en-US" altLang="ko-KR" sz="1200" b="1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마우스 올려 보세요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="media/apple.png" alt="</a:t>
            </a:r>
            <a:r>
              <a:rPr lang="ko-KR" altLang="en-US" sz="1200" dirty="0"/>
              <a:t>이미지</a:t>
            </a:r>
            <a:r>
              <a:rPr lang="en-US" altLang="ko-KR" sz="1200" dirty="0"/>
              <a:t>" 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onmouseover</a:t>
            </a:r>
            <a:r>
              <a:rPr lang="en-US" altLang="ko-KR" sz="1200" b="1" dirty="0"/>
              <a:t>="over(this)"</a:t>
            </a:r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onmouseout</a:t>
            </a:r>
            <a:r>
              <a:rPr lang="en-US" altLang="ko-KR" sz="1200" b="1" dirty="0"/>
              <a:t>="out(this)"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9" name="타원 8"/>
          <p:cNvSpPr/>
          <p:nvPr/>
        </p:nvSpPr>
        <p:spPr>
          <a:xfrm>
            <a:off x="1259632" y="4293096"/>
            <a:ext cx="936104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0660" y="1427658"/>
            <a:ext cx="77946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예제 </a:t>
            </a:r>
            <a:r>
              <a:rPr lang="en-US" altLang="ko-KR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6</a:t>
            </a:r>
            <a:r>
              <a:rPr lang="en-US" altLang="ko-KR" sz="16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–2</a:t>
            </a:r>
            <a:r>
              <a:rPr lang="ko-KR" altLang="en-US" sz="16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&lt;script&gt; </a:t>
            </a:r>
            <a:r>
              <a:rPr lang="ko-KR" altLang="en-US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태그에 들어 있는 자바스크립트 코드를 </a:t>
            </a:r>
            <a:r>
              <a:rPr lang="en-US" altLang="ko-KR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lib.js </a:t>
            </a:r>
            <a:r>
              <a:rPr lang="ko-KR" altLang="en-US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파일에 저장하고 불러와서 사용하도록 수정하라</a:t>
            </a:r>
            <a:r>
              <a:rPr lang="en-US" altLang="ko-KR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kern="0" spc="0" dirty="0">
              <a:solidFill>
                <a:schemeClr val="accent2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9349" y="2276872"/>
            <a:ext cx="2996547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/* </a:t>
            </a:r>
            <a:r>
              <a:rPr lang="ko-KR" altLang="en-US" sz="1200" dirty="0" smtClean="0"/>
              <a:t>자바스크립트 파일 </a:t>
            </a:r>
            <a:r>
              <a:rPr lang="en-US" altLang="ko-KR" sz="1200" dirty="0" smtClean="0"/>
              <a:t>lib.js */</a:t>
            </a:r>
          </a:p>
          <a:p>
            <a:pPr defTabSz="180000"/>
            <a:r>
              <a:rPr lang="en-US" altLang="ko-KR" sz="1200" dirty="0" smtClean="0"/>
              <a:t>function </a:t>
            </a:r>
            <a:r>
              <a:rPr lang="en-US" altLang="ko-KR" sz="1200" dirty="0"/>
              <a:t>over(</a:t>
            </a:r>
            <a:r>
              <a:rPr lang="en-US" altLang="ko-KR" sz="1200" dirty="0" err="1"/>
              <a:t>obj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obj.src</a:t>
            </a:r>
            <a:r>
              <a:rPr lang="en-US" altLang="ko-KR" sz="1200" dirty="0"/>
              <a:t>="media/banana.png";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function out(</a:t>
            </a:r>
            <a:r>
              <a:rPr lang="en-US" altLang="ko-KR" sz="1200" dirty="0" err="1"/>
              <a:t>obj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obj.src</a:t>
            </a:r>
            <a:r>
              <a:rPr lang="en-US" altLang="ko-KR" sz="1200" dirty="0"/>
              <a:t>="media/apple.png";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3635896" y="2254238"/>
            <a:ext cx="46679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 smtClean="0">
                <a:solidFill>
                  <a:srgbClr val="C00000"/>
                </a:solidFill>
                <a:latin typeface="+mj-lt"/>
              </a:rPr>
              <a:t>lib.js</a:t>
            </a:r>
            <a:endParaRPr lang="ko-KR" altLang="en-US" sz="11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2217107" y="3100193"/>
            <a:ext cx="2354893" cy="1336920"/>
          </a:xfrm>
          <a:custGeom>
            <a:avLst/>
            <a:gdLst>
              <a:gd name="connsiteX0" fmla="*/ 1440493 w 2407023"/>
              <a:gd name="connsiteY0" fmla="*/ 0 h 1490597"/>
              <a:gd name="connsiteX1" fmla="*/ 2248422 w 2407023"/>
              <a:gd name="connsiteY1" fmla="*/ 469726 h 1490597"/>
              <a:gd name="connsiteX2" fmla="*/ 2185792 w 2407023"/>
              <a:gd name="connsiteY2" fmla="*/ 1290181 h 1490597"/>
              <a:gd name="connsiteX3" fmla="*/ 0 w 2407023"/>
              <a:gd name="connsiteY3" fmla="*/ 1490597 h 149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7023" h="1490597">
                <a:moveTo>
                  <a:pt x="1440493" y="0"/>
                </a:moveTo>
                <a:cubicBezTo>
                  <a:pt x="1782349" y="127348"/>
                  <a:pt x="2124206" y="254696"/>
                  <a:pt x="2248422" y="469726"/>
                </a:cubicBezTo>
                <a:cubicBezTo>
                  <a:pt x="2372639" y="684756"/>
                  <a:pt x="2560529" y="1120036"/>
                  <a:pt x="2185792" y="1290181"/>
                </a:cubicBezTo>
                <a:cubicBezTo>
                  <a:pt x="1811055" y="1460326"/>
                  <a:pt x="905527" y="1475461"/>
                  <a:pt x="0" y="1490597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3756794" y="2791788"/>
            <a:ext cx="74892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>
                <a:solidFill>
                  <a:srgbClr val="C00000"/>
                </a:solidFill>
              </a:rPr>
              <a:t>lib.js</a:t>
            </a:r>
            <a:endParaRPr lang="ko-KR" altLang="en-US" sz="1100" dirty="0">
              <a:solidFill>
                <a:srgbClr val="C00000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rgbClr val="C00000"/>
                </a:solidFill>
                <a:latin typeface="+mj-lt"/>
              </a:rPr>
              <a:t>불러오기</a:t>
            </a:r>
            <a:endParaRPr lang="ko-KR" altLang="en-US" sz="1100" dirty="0">
              <a:solidFill>
                <a:srgbClr val="C0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2636912"/>
            <a:ext cx="2000285" cy="234243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008" y="3861048"/>
            <a:ext cx="2000285" cy="2342438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71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257" y="1916833"/>
            <a:ext cx="2103151" cy="197032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–4 </a:t>
            </a:r>
            <a:r>
              <a:rPr lang="ko-KR" altLang="en-US" dirty="0"/>
              <a:t>링크의 </a:t>
            </a:r>
            <a:r>
              <a:rPr lang="en-US" altLang="ko-KR" dirty="0" err="1"/>
              <a:t>href</a:t>
            </a:r>
            <a:r>
              <a:rPr lang="ko-KR" altLang="en-US" dirty="0"/>
              <a:t>에 자바스크립트 코드 작성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77419" y="1916051"/>
            <a:ext cx="4392488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&lt;head&gt;&lt;title&gt;URL</a:t>
            </a:r>
            <a:r>
              <a:rPr lang="ko-KR" altLang="en-US" sz="1400" dirty="0"/>
              <a:t>에 자바스크립트 작성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</a:t>
            </a:r>
            <a:r>
              <a:rPr lang="en-US" altLang="ko-KR" sz="1400" dirty="0" smtClean="0"/>
              <a:t>&gt;</a:t>
            </a:r>
            <a:r>
              <a:rPr lang="ko-KR" altLang="en-US" sz="1400" dirty="0" smtClean="0"/>
              <a:t>링크의 </a:t>
            </a:r>
            <a:r>
              <a:rPr lang="en-US" altLang="ko-KR" sz="1400" dirty="0" err="1" smtClean="0"/>
              <a:t>href</a:t>
            </a:r>
            <a:r>
              <a:rPr lang="ko-KR" altLang="en-US" sz="1400" dirty="0"/>
              <a:t>에 자바스크립트 작성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a </a:t>
            </a:r>
            <a:r>
              <a:rPr lang="en-US" altLang="ko-KR" sz="1400" dirty="0" err="1" smtClean="0"/>
              <a:t>href</a:t>
            </a:r>
            <a:r>
              <a:rPr lang="en-US" altLang="ko-KR" sz="1400" dirty="0"/>
              <a:t>="</a:t>
            </a:r>
            <a:r>
              <a:rPr lang="en-US" altLang="ko-KR" sz="1400" b="1" dirty="0" err="1"/>
              <a:t>javascript:alert</a:t>
            </a:r>
            <a:r>
              <a:rPr lang="en-US" altLang="ko-KR" sz="1400" b="1" dirty="0"/>
              <a:t>('</a:t>
            </a:r>
            <a:r>
              <a:rPr lang="ko-KR" altLang="en-US" sz="1400" b="1" dirty="0"/>
              <a:t>클릭하셨어요</a:t>
            </a:r>
            <a:r>
              <a:rPr lang="en-US" altLang="ko-KR" sz="1400" b="1" dirty="0" smtClean="0"/>
              <a:t>?')</a:t>
            </a:r>
            <a:r>
              <a:rPr lang="en-US" altLang="ko-KR" sz="1400" dirty="0" smtClean="0"/>
              <a:t>"&gt;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ko-KR" altLang="en-US" sz="1400" dirty="0" smtClean="0"/>
              <a:t>클릭해보세요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a&gt;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grpSp>
        <p:nvGrpSpPr>
          <p:cNvPr id="9" name="그룹 8"/>
          <p:cNvGrpSpPr/>
          <p:nvPr/>
        </p:nvGrpSpPr>
        <p:grpSpPr>
          <a:xfrm>
            <a:off x="6176276" y="3176155"/>
            <a:ext cx="2291889" cy="1216692"/>
            <a:chOff x="4952090" y="792240"/>
            <a:chExt cx="4021072" cy="207042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2090" y="792240"/>
              <a:ext cx="2208280" cy="207042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370" y="792240"/>
              <a:ext cx="1812792" cy="2058550"/>
            </a:xfrm>
            <a:prstGeom prst="rect">
              <a:avLst/>
            </a:prstGeom>
          </p:spPr>
        </p:pic>
      </p:grpSp>
      <p:sp>
        <p:nvSpPr>
          <p:cNvPr id="13" name="타원 12"/>
          <p:cNvSpPr/>
          <p:nvPr/>
        </p:nvSpPr>
        <p:spPr>
          <a:xfrm>
            <a:off x="5244817" y="3373418"/>
            <a:ext cx="835273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5644218" y="3659891"/>
            <a:ext cx="540152" cy="304800"/>
          </a:xfrm>
          <a:custGeom>
            <a:avLst/>
            <a:gdLst>
              <a:gd name="connsiteX0" fmla="*/ 0 w 540152"/>
              <a:gd name="connsiteY0" fmla="*/ 0 h 304800"/>
              <a:gd name="connsiteX1" fmla="*/ 123464 w 540152"/>
              <a:gd name="connsiteY1" fmla="*/ 235352 h 304800"/>
              <a:gd name="connsiteX2" fmla="*/ 540152 w 540152"/>
              <a:gd name="connsiteY2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0152" h="304800">
                <a:moveTo>
                  <a:pt x="0" y="0"/>
                </a:moveTo>
                <a:cubicBezTo>
                  <a:pt x="16719" y="92276"/>
                  <a:pt x="33439" y="184552"/>
                  <a:pt x="123464" y="235352"/>
                </a:cubicBezTo>
                <a:cubicBezTo>
                  <a:pt x="213489" y="286152"/>
                  <a:pt x="468775" y="293225"/>
                  <a:pt x="540152" y="30480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99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자바스크립트로 </a:t>
            </a:r>
            <a:r>
              <a:rPr lang="en-US" altLang="ko-KR" dirty="0" smtClean="0"/>
              <a:t>HTML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출력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자바스크립트로 </a:t>
            </a:r>
            <a:r>
              <a:rPr lang="en-US" altLang="ko-KR" dirty="0" smtClean="0"/>
              <a:t>HTML </a:t>
            </a:r>
            <a:r>
              <a:rPr lang="ko-KR" altLang="en-US" dirty="0" err="1" smtClean="0"/>
              <a:t>콘텐츠를</a:t>
            </a:r>
            <a:r>
              <a:rPr lang="ko-KR" altLang="en-US" dirty="0" smtClean="0"/>
              <a:t> 웹 페이지에 직접 삽입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바로 브라우저 윈도우에 출력</a:t>
            </a:r>
            <a:endParaRPr lang="en-US" altLang="ko-KR" dirty="0" smtClean="0"/>
          </a:p>
          <a:p>
            <a:pPr lvl="1"/>
            <a:r>
              <a:rPr lang="en-US" altLang="ko-KR" dirty="0" err="1"/>
              <a:t>document.write</a:t>
            </a:r>
            <a:r>
              <a:rPr lang="en-US" altLang="ko-KR" dirty="0" smtClean="0"/>
              <a:t>()</a:t>
            </a:r>
          </a:p>
          <a:p>
            <a:pPr marL="685800" lvl="2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document.write</a:t>
            </a:r>
            <a:r>
              <a:rPr lang="en-US" altLang="ko-KR" dirty="0"/>
              <a:t>("&lt;</a:t>
            </a:r>
            <a:r>
              <a:rPr lang="en-US" altLang="ko-KR" dirty="0" smtClean="0"/>
              <a:t>h3&gt;Welcome</a:t>
            </a:r>
            <a:r>
              <a:rPr lang="en-US" altLang="ko-KR" dirty="0"/>
              <a:t>!&lt;/</a:t>
            </a:r>
            <a:r>
              <a:rPr lang="en-US" altLang="ko-KR" dirty="0" smtClean="0"/>
              <a:t>h3&gt;");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 smtClean="0"/>
              <a:t>document.writeln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 err="1"/>
              <a:t>writeln</a:t>
            </a:r>
            <a:r>
              <a:rPr lang="en-US" altLang="ko-KR" dirty="0"/>
              <a:t>()</a:t>
            </a:r>
            <a:r>
              <a:rPr lang="ko-KR" altLang="en-US" dirty="0"/>
              <a:t>은 텍스트에 ‘</a:t>
            </a:r>
            <a:r>
              <a:rPr lang="en-US" altLang="ko-KR" dirty="0"/>
              <a:t>\</a:t>
            </a:r>
            <a:r>
              <a:rPr lang="en-US" altLang="ko-KR" dirty="0" smtClean="0"/>
              <a:t>n＇</a:t>
            </a:r>
            <a:r>
              <a:rPr lang="ko-KR" altLang="en-US" dirty="0" smtClean="0"/>
              <a:t>을 덧붙여 출력</a:t>
            </a:r>
            <a:endParaRPr lang="en-US" altLang="ko-KR" dirty="0" smtClean="0"/>
          </a:p>
          <a:p>
            <a:pPr lvl="2"/>
            <a:r>
              <a:rPr lang="en-US" altLang="ko-KR" dirty="0"/>
              <a:t>'\n'</a:t>
            </a:r>
            <a:r>
              <a:rPr lang="ko-KR" altLang="en-US" dirty="0"/>
              <a:t>을 </a:t>
            </a:r>
            <a:r>
              <a:rPr lang="ko-KR" altLang="en-US" dirty="0" smtClean="0"/>
              <a:t>덧붙이는 것은 고작해야 </a:t>
            </a:r>
            <a:r>
              <a:rPr lang="ko-KR" altLang="en-US" dirty="0"/>
              <a:t>빈칸 </a:t>
            </a:r>
            <a:r>
              <a:rPr lang="ko-KR" altLang="en-US" dirty="0" smtClean="0"/>
              <a:t>하나 출력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다음 </a:t>
            </a:r>
            <a:r>
              <a:rPr lang="ko-KR" altLang="en-US" dirty="0"/>
              <a:t>줄로 넘어가는 것은 </a:t>
            </a:r>
            <a:r>
              <a:rPr lang="ko-KR" altLang="en-US" dirty="0" smtClean="0"/>
              <a:t>아님</a:t>
            </a:r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  <a:p>
            <a:pPr lvl="2"/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420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1844824"/>
            <a:ext cx="2506494" cy="28494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-5 </a:t>
            </a:r>
            <a:r>
              <a:rPr lang="en-US" altLang="ko-KR" dirty="0" err="1"/>
              <a:t>document.write</a:t>
            </a:r>
            <a:r>
              <a:rPr lang="en-US" altLang="ko-KR" dirty="0" smtClean="0"/>
              <a:t>()</a:t>
            </a:r>
            <a:r>
              <a:rPr lang="ko-KR" altLang="en-US" dirty="0" smtClean="0"/>
              <a:t>로 웹 페이지에 </a:t>
            </a:r>
            <a:r>
              <a:rPr lang="en-US" altLang="ko-KR" dirty="0" smtClean="0"/>
              <a:t>HTML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출력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18505" y="1772816"/>
            <a:ext cx="4464496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</a:t>
            </a:r>
            <a:r>
              <a:rPr lang="en-US" altLang="ko-KR" sz="1400" dirty="0" smtClean="0"/>
              <a:t>title&gt;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()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활용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smtClean="0"/>
              <a:t>h3&gt;</a:t>
            </a:r>
            <a:r>
              <a:rPr lang="en-US" altLang="ko-KR" sz="1400" dirty="0" err="1"/>
              <a:t>document.write</a:t>
            </a:r>
            <a:r>
              <a:rPr lang="en-US" altLang="ko-KR" sz="1400" dirty="0" smtClean="0"/>
              <a:t>() </a:t>
            </a:r>
            <a:r>
              <a:rPr lang="ko-KR" altLang="en-US" sz="1400" dirty="0" smtClean="0"/>
              <a:t>활용</a:t>
            </a:r>
            <a:r>
              <a:rPr lang="en-US" altLang="ko-KR" sz="1400" dirty="0" smtClean="0"/>
              <a:t>&lt;/h3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&lt;script&gt;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document.write</a:t>
            </a:r>
            <a:r>
              <a:rPr lang="en-US" altLang="ko-KR" sz="1400" b="1" dirty="0"/>
              <a:t>("&lt;</a:t>
            </a:r>
            <a:r>
              <a:rPr lang="en-US" altLang="ko-KR" sz="1400" b="1" dirty="0" smtClean="0"/>
              <a:t>h3&gt;Welcome</a:t>
            </a:r>
            <a:r>
              <a:rPr lang="en-US" altLang="ko-KR" sz="1400" b="1" dirty="0"/>
              <a:t>!&lt;/</a:t>
            </a:r>
            <a:r>
              <a:rPr lang="en-US" altLang="ko-KR" sz="1400" b="1" dirty="0" smtClean="0"/>
              <a:t>h3&gt;");</a:t>
            </a:r>
            <a:endParaRPr lang="en-US" altLang="ko-KR" sz="1400" b="1" dirty="0"/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document.write</a:t>
            </a:r>
            <a:r>
              <a:rPr lang="en-US" altLang="ko-KR" sz="1400" b="1" dirty="0"/>
              <a:t>("2 + 5 </a:t>
            </a:r>
            <a:r>
              <a:rPr lang="ko-KR" altLang="en-US" sz="1400" b="1" dirty="0"/>
              <a:t>는 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br</a:t>
            </a:r>
            <a:r>
              <a:rPr lang="en-US" altLang="ko-KR" sz="1400" b="1" dirty="0"/>
              <a:t>&gt;");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document.write</a:t>
            </a:r>
            <a:r>
              <a:rPr lang="en-US" altLang="ko-KR" sz="1400" b="1" dirty="0"/>
              <a:t>("&lt;mark&gt;7 </a:t>
            </a:r>
            <a:r>
              <a:rPr lang="ko-KR" altLang="en-US" sz="1400" b="1" dirty="0"/>
              <a:t>입니다</a:t>
            </a:r>
            <a:r>
              <a:rPr lang="en-US" altLang="ko-KR" sz="1400" b="1" dirty="0"/>
              <a:t>.&lt;/mark</a:t>
            </a:r>
            <a:r>
              <a:rPr lang="en-US" altLang="ko-KR" sz="1400" b="1" dirty="0" smtClean="0"/>
              <a:t>&gt;");</a:t>
            </a:r>
          </a:p>
          <a:p>
            <a:pPr defTabSz="180000"/>
            <a:r>
              <a:rPr lang="en-US" altLang="ko-KR" sz="1400" b="1" dirty="0" smtClean="0"/>
              <a:t>&lt;/</a:t>
            </a:r>
            <a:r>
              <a:rPr lang="en-US" altLang="ko-KR" sz="1400" b="1" dirty="0"/>
              <a:t>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5" name="자유형 4"/>
          <p:cNvSpPr/>
          <p:nvPr/>
        </p:nvSpPr>
        <p:spPr>
          <a:xfrm>
            <a:off x="4481304" y="3620441"/>
            <a:ext cx="945583" cy="45719"/>
          </a:xfrm>
          <a:custGeom>
            <a:avLst/>
            <a:gdLst>
              <a:gd name="connsiteX0" fmla="*/ 0 w 1117600"/>
              <a:gd name="connsiteY0" fmla="*/ 364 h 59630"/>
              <a:gd name="connsiteX1" fmla="*/ 601133 w 1117600"/>
              <a:gd name="connsiteY1" fmla="*/ 8830 h 59630"/>
              <a:gd name="connsiteX2" fmla="*/ 1117600 w 1117600"/>
              <a:gd name="connsiteY2" fmla="*/ 59630 h 59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7600" h="59630">
                <a:moveTo>
                  <a:pt x="0" y="364"/>
                </a:moveTo>
                <a:cubicBezTo>
                  <a:pt x="207433" y="-342"/>
                  <a:pt x="414866" y="-1048"/>
                  <a:pt x="601133" y="8830"/>
                </a:cubicBezTo>
                <a:cubicBezTo>
                  <a:pt x="787400" y="18708"/>
                  <a:pt x="952500" y="39169"/>
                  <a:pt x="1117600" y="5963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4788024" y="4077071"/>
            <a:ext cx="638863" cy="216023"/>
          </a:xfrm>
          <a:custGeom>
            <a:avLst/>
            <a:gdLst>
              <a:gd name="connsiteX0" fmla="*/ 0 w 736600"/>
              <a:gd name="connsiteY0" fmla="*/ 0 h 270934"/>
              <a:gd name="connsiteX1" fmla="*/ 423333 w 736600"/>
              <a:gd name="connsiteY1" fmla="*/ 59267 h 270934"/>
              <a:gd name="connsiteX2" fmla="*/ 567267 w 736600"/>
              <a:gd name="connsiteY2" fmla="*/ 228600 h 270934"/>
              <a:gd name="connsiteX3" fmla="*/ 736600 w 736600"/>
              <a:gd name="connsiteY3" fmla="*/ 270934 h 270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6600" h="270934">
                <a:moveTo>
                  <a:pt x="0" y="0"/>
                </a:moveTo>
                <a:cubicBezTo>
                  <a:pt x="164394" y="10583"/>
                  <a:pt x="328789" y="21167"/>
                  <a:pt x="423333" y="59267"/>
                </a:cubicBezTo>
                <a:cubicBezTo>
                  <a:pt x="517877" y="97367"/>
                  <a:pt x="515056" y="193322"/>
                  <a:pt x="567267" y="228600"/>
                </a:cubicBezTo>
                <a:cubicBezTo>
                  <a:pt x="619478" y="263878"/>
                  <a:pt x="678039" y="267406"/>
                  <a:pt x="736600" y="270934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3779912" y="3861047"/>
            <a:ext cx="1646975" cy="216023"/>
          </a:xfrm>
          <a:custGeom>
            <a:avLst/>
            <a:gdLst>
              <a:gd name="connsiteX0" fmla="*/ 0 w 1117600"/>
              <a:gd name="connsiteY0" fmla="*/ 364 h 59630"/>
              <a:gd name="connsiteX1" fmla="*/ 601133 w 1117600"/>
              <a:gd name="connsiteY1" fmla="*/ 8830 h 59630"/>
              <a:gd name="connsiteX2" fmla="*/ 1117600 w 1117600"/>
              <a:gd name="connsiteY2" fmla="*/ 59630 h 59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7600" h="59630">
                <a:moveTo>
                  <a:pt x="0" y="364"/>
                </a:moveTo>
                <a:cubicBezTo>
                  <a:pt x="207433" y="-342"/>
                  <a:pt x="414866" y="-1048"/>
                  <a:pt x="601133" y="8830"/>
                </a:cubicBezTo>
                <a:cubicBezTo>
                  <a:pt x="787400" y="18708"/>
                  <a:pt x="952500" y="39169"/>
                  <a:pt x="1117600" y="5963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1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자바스크립트 다이얼로그 </a:t>
            </a:r>
            <a:r>
              <a:rPr lang="en-US" altLang="ko-KR" dirty="0" smtClean="0"/>
              <a:t>: </a:t>
            </a:r>
            <a:r>
              <a:rPr lang="ko-KR" altLang="en-US" dirty="0"/>
              <a:t>프롬프트 </a:t>
            </a:r>
            <a:r>
              <a:rPr lang="ko-KR" altLang="en-US" dirty="0" smtClean="0"/>
              <a:t>다이얼로그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prompt(</a:t>
            </a:r>
            <a:r>
              <a:rPr lang="en-US" altLang="ko-KR" dirty="0"/>
              <a:t>"</a:t>
            </a:r>
            <a:r>
              <a:rPr lang="ko-KR" altLang="en-US" dirty="0" smtClean="0"/>
              <a:t>메시지</a:t>
            </a:r>
            <a:r>
              <a:rPr lang="en-US" altLang="ko-KR" dirty="0"/>
              <a:t>"</a:t>
            </a:r>
            <a:r>
              <a:rPr lang="en-US" altLang="ko-KR" dirty="0" smtClean="0"/>
              <a:t>, </a:t>
            </a:r>
            <a:r>
              <a:rPr lang="en-US" altLang="ko-KR" dirty="0"/>
              <a:t>"</a:t>
            </a:r>
            <a:r>
              <a:rPr lang="ko-KR" altLang="en-US" dirty="0" smtClean="0"/>
              <a:t>디폴트 </a:t>
            </a:r>
            <a:r>
              <a:rPr lang="ko-KR" altLang="en-US" dirty="0" err="1" smtClean="0"/>
              <a:t>입력값</a:t>
            </a:r>
            <a:r>
              <a:rPr lang="en-US" altLang="ko-KR" dirty="0"/>
              <a:t>"</a:t>
            </a:r>
            <a:r>
              <a:rPr lang="en-US" altLang="ko-KR" dirty="0" smtClean="0"/>
              <a:t>)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사용자로부터 문자열을 입력 받아 리턴</a:t>
            </a:r>
          </a:p>
          <a:p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5652120" y="2636912"/>
            <a:ext cx="2833875" cy="1703075"/>
            <a:chOff x="2406326" y="1722339"/>
            <a:chExt cx="7303805" cy="384178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6326" y="1722339"/>
              <a:ext cx="3028950" cy="38100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4356" y="1744598"/>
              <a:ext cx="4295775" cy="3819525"/>
            </a:xfrm>
            <a:prstGeom prst="rect">
              <a:avLst/>
            </a:prstGeom>
          </p:spPr>
        </p:pic>
      </p:grpSp>
      <p:sp>
        <p:nvSpPr>
          <p:cNvPr id="17" name="직사각형 16"/>
          <p:cNvSpPr/>
          <p:nvPr/>
        </p:nvSpPr>
        <p:spPr>
          <a:xfrm>
            <a:off x="1043608" y="2636912"/>
            <a:ext cx="4420080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ret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prompt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이름을 입력하세요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황기태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if(ret == null) {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취소 버튼이나 다이얼로그를 닫은 경우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else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if(ret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==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""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)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{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문자열 입력 없이 확인 버튼 누른 경우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else {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ret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에는 사용자가 입력한 문자열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3801649" y="2487641"/>
            <a:ext cx="1985376" cy="732097"/>
          </a:xfrm>
          <a:custGeom>
            <a:avLst/>
            <a:gdLst>
              <a:gd name="connsiteX0" fmla="*/ 0 w 1985376"/>
              <a:gd name="connsiteY0" fmla="*/ 186938 h 732097"/>
              <a:gd name="connsiteX1" fmla="*/ 469726 w 1985376"/>
              <a:gd name="connsiteY1" fmla="*/ 17837 h 732097"/>
              <a:gd name="connsiteX2" fmla="*/ 1465546 w 1985376"/>
              <a:gd name="connsiteY2" fmla="*/ 24100 h 732097"/>
              <a:gd name="connsiteX3" fmla="*/ 1753644 w 1985376"/>
              <a:gd name="connsiteY3" fmla="*/ 186938 h 732097"/>
              <a:gd name="connsiteX4" fmla="*/ 1803748 w 1985376"/>
              <a:gd name="connsiteY4" fmla="*/ 650401 h 732097"/>
              <a:gd name="connsiteX5" fmla="*/ 1985376 w 1985376"/>
              <a:gd name="connsiteY5" fmla="*/ 731821 h 73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5376" h="732097">
                <a:moveTo>
                  <a:pt x="0" y="186938"/>
                </a:moveTo>
                <a:cubicBezTo>
                  <a:pt x="112734" y="115957"/>
                  <a:pt x="225468" y="44977"/>
                  <a:pt x="469726" y="17837"/>
                </a:cubicBezTo>
                <a:cubicBezTo>
                  <a:pt x="713984" y="-9303"/>
                  <a:pt x="1251560" y="-4084"/>
                  <a:pt x="1465546" y="24100"/>
                </a:cubicBezTo>
                <a:cubicBezTo>
                  <a:pt x="1679532" y="52283"/>
                  <a:pt x="1697277" y="82555"/>
                  <a:pt x="1753644" y="186938"/>
                </a:cubicBezTo>
                <a:cubicBezTo>
                  <a:pt x="1810011" y="291321"/>
                  <a:pt x="1765126" y="559587"/>
                  <a:pt x="1803748" y="650401"/>
                </a:cubicBezTo>
                <a:cubicBezTo>
                  <a:pt x="1842370" y="741215"/>
                  <a:pt x="1985376" y="731821"/>
                  <a:pt x="1985376" y="731821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4903940" y="2887522"/>
            <a:ext cx="964504" cy="601249"/>
          </a:xfrm>
          <a:custGeom>
            <a:avLst/>
            <a:gdLst>
              <a:gd name="connsiteX0" fmla="*/ 0 w 964504"/>
              <a:gd name="connsiteY0" fmla="*/ 0 h 620038"/>
              <a:gd name="connsiteX1" fmla="*/ 463463 w 964504"/>
              <a:gd name="connsiteY1" fmla="*/ 544882 h 620038"/>
              <a:gd name="connsiteX2" fmla="*/ 964504 w 964504"/>
              <a:gd name="connsiteY2" fmla="*/ 620038 h 620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4504" h="620038">
                <a:moveTo>
                  <a:pt x="0" y="0"/>
                </a:moveTo>
                <a:cubicBezTo>
                  <a:pt x="151356" y="220771"/>
                  <a:pt x="302712" y="441542"/>
                  <a:pt x="463463" y="544882"/>
                </a:cubicBezTo>
                <a:cubicBezTo>
                  <a:pt x="624214" y="648222"/>
                  <a:pt x="882041" y="609600"/>
                  <a:pt x="964504" y="620038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87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ko-KR" altLang="en-US" dirty="0" smtClean="0"/>
              <a:t>자바스크립트 다이얼로그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확인 다이얼로그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confirm("</a:t>
            </a:r>
            <a:r>
              <a:rPr lang="ko-KR" altLang="en-US" dirty="0" smtClean="0"/>
              <a:t>메시지</a:t>
            </a:r>
            <a:r>
              <a:rPr lang="en-US" altLang="ko-KR" dirty="0" smtClean="0"/>
              <a:t>")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2" fontAlgn="base"/>
            <a:r>
              <a:rPr lang="ko-KR" altLang="en-US" dirty="0" smtClean="0"/>
              <a:t>“메시지</a:t>
            </a:r>
            <a:r>
              <a:rPr lang="ko-KR" altLang="en-US" dirty="0"/>
              <a:t>”를 출력하고 </a:t>
            </a:r>
            <a:r>
              <a:rPr lang="ko-KR" altLang="en-US" dirty="0" smtClean="0"/>
              <a:t>‘확인</a:t>
            </a:r>
            <a:r>
              <a:rPr lang="en-US" altLang="ko-KR" dirty="0"/>
              <a:t>/</a:t>
            </a:r>
            <a:r>
              <a:rPr lang="ko-KR" altLang="en-US" dirty="0"/>
              <a:t>최소</a:t>
            </a:r>
            <a:r>
              <a:rPr lang="en-US" altLang="ko-KR" dirty="0"/>
              <a:t>(OK/CANCEL</a:t>
            </a:r>
            <a:r>
              <a:rPr lang="en-US" altLang="ko-KR" dirty="0" smtClean="0"/>
              <a:t>)’</a:t>
            </a:r>
            <a:r>
              <a:rPr lang="ko-KR" altLang="en-US" dirty="0" smtClean="0"/>
              <a:t>버튼을 </a:t>
            </a:r>
            <a:r>
              <a:rPr lang="ko-KR" altLang="en-US" dirty="0"/>
              <a:t>가진 </a:t>
            </a:r>
            <a:r>
              <a:rPr lang="ko-KR" altLang="en-US" dirty="0" smtClean="0"/>
              <a:t>다이얼로그 출력</a:t>
            </a:r>
            <a:endParaRPr lang="en-US" altLang="ko-KR" dirty="0" smtClean="0"/>
          </a:p>
          <a:p>
            <a:pPr lvl="2" fontAlgn="base"/>
            <a:r>
              <a:rPr lang="ko-KR" altLang="en-US" dirty="0"/>
              <a:t>‘확인’ 버튼을 누르면 </a:t>
            </a:r>
            <a:r>
              <a:rPr lang="en-US" altLang="ko-KR" dirty="0" smtClean="0"/>
              <a:t>true, </a:t>
            </a:r>
            <a:r>
              <a:rPr lang="en-US" altLang="ko-KR" dirty="0"/>
              <a:t>'</a:t>
            </a:r>
            <a:r>
              <a:rPr lang="ko-KR" altLang="en-US" dirty="0"/>
              <a:t>취소</a:t>
            </a:r>
            <a:r>
              <a:rPr lang="en-US" altLang="ko-KR" dirty="0"/>
              <a:t>' </a:t>
            </a:r>
            <a:r>
              <a:rPr lang="ko-KR" altLang="en-US" dirty="0"/>
              <a:t>버튼이나 강제로 다이얼로그를 닫으면 </a:t>
            </a:r>
            <a:r>
              <a:rPr lang="en-US" altLang="ko-KR" dirty="0" smtClean="0"/>
              <a:t>false</a:t>
            </a:r>
            <a:r>
              <a:rPr lang="ko-KR" altLang="en-US" dirty="0" smtClean="0"/>
              <a:t> 리턴</a:t>
            </a:r>
            <a:endParaRPr lang="ko-KR" altLang="en-US" dirty="0"/>
          </a:p>
          <a:p>
            <a:pPr lvl="2" fontAlgn="base"/>
            <a:endParaRPr lang="ko-KR" altLang="en-US" dirty="0"/>
          </a:p>
          <a:p>
            <a:pPr lvl="2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475656" y="3356992"/>
            <a:ext cx="396044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ret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confirm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전송할까요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if(ret == true) {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사용자가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확인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버튼을 누른 경우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else {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취소 버튼이나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다이얼로그를 닫은 경우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580112" y="3339867"/>
            <a:ext cx="2836067" cy="1679118"/>
            <a:chOff x="1201908" y="2060848"/>
            <a:chExt cx="7001027" cy="3095625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1908" y="2060848"/>
              <a:ext cx="3038475" cy="3095625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1960" y="2070372"/>
              <a:ext cx="3990975" cy="3076575"/>
            </a:xfrm>
            <a:prstGeom prst="rect">
              <a:avLst/>
            </a:prstGeom>
          </p:spPr>
        </p:pic>
      </p:grpSp>
      <p:sp>
        <p:nvSpPr>
          <p:cNvPr id="12" name="자유형 11"/>
          <p:cNvSpPr/>
          <p:nvPr/>
        </p:nvSpPr>
        <p:spPr>
          <a:xfrm>
            <a:off x="3851704" y="3212976"/>
            <a:ext cx="1872424" cy="792088"/>
          </a:xfrm>
          <a:custGeom>
            <a:avLst/>
            <a:gdLst>
              <a:gd name="connsiteX0" fmla="*/ 0 w 1985376"/>
              <a:gd name="connsiteY0" fmla="*/ 186938 h 732097"/>
              <a:gd name="connsiteX1" fmla="*/ 469726 w 1985376"/>
              <a:gd name="connsiteY1" fmla="*/ 17837 h 732097"/>
              <a:gd name="connsiteX2" fmla="*/ 1465546 w 1985376"/>
              <a:gd name="connsiteY2" fmla="*/ 24100 h 732097"/>
              <a:gd name="connsiteX3" fmla="*/ 1753644 w 1985376"/>
              <a:gd name="connsiteY3" fmla="*/ 186938 h 732097"/>
              <a:gd name="connsiteX4" fmla="*/ 1803748 w 1985376"/>
              <a:gd name="connsiteY4" fmla="*/ 650401 h 732097"/>
              <a:gd name="connsiteX5" fmla="*/ 1985376 w 1985376"/>
              <a:gd name="connsiteY5" fmla="*/ 731821 h 73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5376" h="732097">
                <a:moveTo>
                  <a:pt x="0" y="186938"/>
                </a:moveTo>
                <a:cubicBezTo>
                  <a:pt x="112734" y="115957"/>
                  <a:pt x="225468" y="44977"/>
                  <a:pt x="469726" y="17837"/>
                </a:cubicBezTo>
                <a:cubicBezTo>
                  <a:pt x="713984" y="-9303"/>
                  <a:pt x="1251560" y="-4084"/>
                  <a:pt x="1465546" y="24100"/>
                </a:cubicBezTo>
                <a:cubicBezTo>
                  <a:pt x="1679532" y="52283"/>
                  <a:pt x="1697277" y="82555"/>
                  <a:pt x="1753644" y="186938"/>
                </a:cubicBezTo>
                <a:cubicBezTo>
                  <a:pt x="1810011" y="291321"/>
                  <a:pt x="1765126" y="559587"/>
                  <a:pt x="1803748" y="650401"/>
                </a:cubicBezTo>
                <a:cubicBezTo>
                  <a:pt x="1842370" y="741215"/>
                  <a:pt x="1985376" y="731821"/>
                  <a:pt x="1985376" y="731821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506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ko-KR" altLang="en-US" smtClean="0"/>
              <a:t>자바스크립트 다이얼로그 </a:t>
            </a:r>
            <a:r>
              <a:rPr lang="en-US" altLang="ko-KR" smtClean="0"/>
              <a:t>: </a:t>
            </a:r>
            <a:r>
              <a:rPr lang="ko-KR" altLang="en-US" smtClean="0"/>
              <a:t>경고 다이얼로그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alert("</a:t>
            </a:r>
            <a:r>
              <a:rPr lang="ko-KR" altLang="en-US" dirty="0" smtClean="0"/>
              <a:t>메시지</a:t>
            </a:r>
            <a:r>
              <a:rPr lang="en-US" altLang="ko-KR" dirty="0" smtClean="0"/>
              <a:t>")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1"/>
            <a:r>
              <a:rPr lang="ko-KR" altLang="en-US" dirty="0"/>
              <a:t>메시지’와 </a:t>
            </a:r>
            <a:r>
              <a:rPr lang="en-US" altLang="ko-KR" dirty="0"/>
              <a:t>'</a:t>
            </a:r>
            <a:r>
              <a:rPr lang="ko-KR" altLang="en-US" dirty="0"/>
              <a:t>확인</a:t>
            </a:r>
            <a:r>
              <a:rPr lang="en-US" altLang="ko-KR" dirty="0"/>
              <a:t>' </a:t>
            </a:r>
            <a:r>
              <a:rPr lang="ko-KR" altLang="en-US" dirty="0"/>
              <a:t>버튼을 가진 </a:t>
            </a:r>
            <a:r>
              <a:rPr lang="ko-KR" altLang="en-US" dirty="0" smtClean="0"/>
              <a:t>다이얼로그 출력</a:t>
            </a:r>
            <a:r>
              <a:rPr lang="en-US" altLang="ko-KR" dirty="0" smtClean="0"/>
              <a:t>,</a:t>
            </a:r>
            <a:r>
              <a:rPr lang="ko-KR" altLang="en-US" dirty="0" smtClean="0"/>
              <a:t> 메시지 전달</a:t>
            </a:r>
            <a:endParaRPr lang="ko-KR" altLang="en-US" dirty="0"/>
          </a:p>
          <a:p>
            <a:pPr lvl="1"/>
            <a:endParaRPr lang="en-US" altLang="ko-KR" dirty="0"/>
          </a:p>
          <a:p>
            <a:pPr lvl="0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475656" y="2564904"/>
            <a:ext cx="338437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alert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클릭하였습니다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."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935604" y="2492896"/>
            <a:ext cx="2833875" cy="1728192"/>
            <a:chOff x="2761109" y="3418570"/>
            <a:chExt cx="6319685" cy="316230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1109" y="3429000"/>
              <a:ext cx="3333750" cy="313372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0419" y="3418570"/>
              <a:ext cx="3000375" cy="3162300"/>
            </a:xfrm>
            <a:prstGeom prst="rect">
              <a:avLst/>
            </a:prstGeom>
          </p:spPr>
        </p:pic>
      </p:grpSp>
      <p:sp>
        <p:nvSpPr>
          <p:cNvPr id="9" name="자유형 8"/>
          <p:cNvSpPr/>
          <p:nvPr/>
        </p:nvSpPr>
        <p:spPr>
          <a:xfrm>
            <a:off x="3291930" y="2420888"/>
            <a:ext cx="1872424" cy="792088"/>
          </a:xfrm>
          <a:custGeom>
            <a:avLst/>
            <a:gdLst>
              <a:gd name="connsiteX0" fmla="*/ 0 w 1985376"/>
              <a:gd name="connsiteY0" fmla="*/ 186938 h 732097"/>
              <a:gd name="connsiteX1" fmla="*/ 469726 w 1985376"/>
              <a:gd name="connsiteY1" fmla="*/ 17837 h 732097"/>
              <a:gd name="connsiteX2" fmla="*/ 1465546 w 1985376"/>
              <a:gd name="connsiteY2" fmla="*/ 24100 h 732097"/>
              <a:gd name="connsiteX3" fmla="*/ 1753644 w 1985376"/>
              <a:gd name="connsiteY3" fmla="*/ 186938 h 732097"/>
              <a:gd name="connsiteX4" fmla="*/ 1803748 w 1985376"/>
              <a:gd name="connsiteY4" fmla="*/ 650401 h 732097"/>
              <a:gd name="connsiteX5" fmla="*/ 1985376 w 1985376"/>
              <a:gd name="connsiteY5" fmla="*/ 731821 h 73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5376" h="732097">
                <a:moveTo>
                  <a:pt x="0" y="186938"/>
                </a:moveTo>
                <a:cubicBezTo>
                  <a:pt x="112734" y="115957"/>
                  <a:pt x="225468" y="44977"/>
                  <a:pt x="469726" y="17837"/>
                </a:cubicBezTo>
                <a:cubicBezTo>
                  <a:pt x="713984" y="-9303"/>
                  <a:pt x="1251560" y="-4084"/>
                  <a:pt x="1465546" y="24100"/>
                </a:cubicBezTo>
                <a:cubicBezTo>
                  <a:pt x="1679532" y="52283"/>
                  <a:pt x="1697277" y="82555"/>
                  <a:pt x="1753644" y="186938"/>
                </a:cubicBezTo>
                <a:cubicBezTo>
                  <a:pt x="1810011" y="291321"/>
                  <a:pt x="1765126" y="559587"/>
                  <a:pt x="1803748" y="650401"/>
                </a:cubicBezTo>
                <a:cubicBezTo>
                  <a:pt x="1842370" y="741215"/>
                  <a:pt x="1985376" y="731821"/>
                  <a:pt x="1985376" y="731821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734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 </a:t>
            </a:r>
            <a:r>
              <a:rPr lang="ko-KR" altLang="en-US" dirty="0" err="1" smtClean="0"/>
              <a:t>식별자</a:t>
            </a:r>
            <a:r>
              <a:rPr lang="en-US" altLang="ko-KR" dirty="0" smtClean="0"/>
              <a:t>(</a:t>
            </a:r>
            <a:r>
              <a:rPr lang="en-US" altLang="ko-KR" b="1" dirty="0" smtClean="0">
                <a:solidFill>
                  <a:srgbClr val="FFC000"/>
                </a:solidFill>
              </a:rPr>
              <a:t>I</a:t>
            </a:r>
            <a:r>
              <a:rPr lang="en-US" altLang="ko-KR" b="1" dirty="0" smtClean="0">
                <a:solidFill>
                  <a:srgbClr val="FFC000"/>
                </a:solidFill>
                <a:hlinkClick r:id="rId2"/>
              </a:rPr>
              <a:t>de</a:t>
            </a:r>
            <a:r>
              <a:rPr lang="en-US" altLang="ko-KR" b="1" dirty="0" smtClean="0">
                <a:hlinkClick r:id="rId2"/>
              </a:rPr>
              <a:t>ntifier</a:t>
            </a:r>
            <a:r>
              <a:rPr lang="en-US" altLang="ko-KR" b="1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식별자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en-US" altLang="ko-KR" b="1" dirty="0" smtClean="0">
                <a:hlinkClick r:id="rId2"/>
              </a:rPr>
              <a:t>Identifier</a:t>
            </a:r>
            <a:r>
              <a:rPr lang="en-US" altLang="ko-KR" b="1" dirty="0" smtClean="0"/>
              <a:t>)</a:t>
            </a:r>
            <a:endParaRPr lang="en-US" altLang="ko-KR" dirty="0" smtClean="0"/>
          </a:p>
          <a:p>
            <a:pPr lvl="1"/>
            <a:r>
              <a:rPr lang="ko-KR" altLang="en-US" dirty="0"/>
              <a:t>자바스크립트 프로그램의 변수</a:t>
            </a:r>
            <a:r>
              <a:rPr lang="en-US" altLang="ko-KR" dirty="0"/>
              <a:t>, </a:t>
            </a:r>
            <a:r>
              <a:rPr lang="ko-KR" altLang="en-US" dirty="0"/>
              <a:t>상수</a:t>
            </a:r>
            <a:r>
              <a:rPr lang="en-US" altLang="ko-KR" dirty="0"/>
              <a:t>(</a:t>
            </a:r>
            <a:r>
              <a:rPr lang="ko-KR" altLang="en-US" dirty="0" err="1"/>
              <a:t>리터럴</a:t>
            </a:r>
            <a:r>
              <a:rPr lang="en-US" altLang="ko-KR" dirty="0"/>
              <a:t>), </a:t>
            </a:r>
            <a:r>
              <a:rPr lang="ko-KR" altLang="en-US" dirty="0" smtClean="0"/>
              <a:t>함수의 이름</a:t>
            </a:r>
            <a:endParaRPr lang="ko-KR" altLang="en-US" dirty="0"/>
          </a:p>
          <a:p>
            <a:pPr lvl="1"/>
            <a:r>
              <a:rPr lang="ko-KR" altLang="en-US" dirty="0" err="1" smtClean="0"/>
              <a:t>식별자</a:t>
            </a:r>
            <a:r>
              <a:rPr lang="ko-KR" altLang="en-US" dirty="0" smtClean="0"/>
              <a:t> 만드는 규칙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첫 번째 문자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알파벳</a:t>
            </a:r>
            <a:r>
              <a:rPr lang="en-US" altLang="ko-KR" dirty="0" smtClean="0"/>
              <a:t>(A-Z, a-z), </a:t>
            </a:r>
            <a:r>
              <a:rPr lang="ko-KR" altLang="en-US" dirty="0" err="1" smtClean="0"/>
              <a:t>언더스코어</a:t>
            </a:r>
            <a:r>
              <a:rPr lang="en-US" altLang="ko-KR" dirty="0" smtClean="0"/>
              <a:t>(_), $ </a:t>
            </a:r>
            <a:r>
              <a:rPr lang="ko-KR" altLang="en-US" dirty="0" smtClean="0"/>
              <a:t>문자만 사용 가능</a:t>
            </a:r>
          </a:p>
          <a:p>
            <a:pPr lvl="2"/>
            <a:r>
              <a:rPr lang="ko-KR" altLang="en-US" dirty="0" smtClean="0"/>
              <a:t>두 번째 이상 문자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알파벳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언더스코어</a:t>
            </a:r>
            <a:r>
              <a:rPr lang="en-US" altLang="ko-KR" dirty="0" smtClean="0"/>
              <a:t>(_), 0-9, $ </a:t>
            </a:r>
            <a:r>
              <a:rPr lang="ko-KR" altLang="en-US" dirty="0" smtClean="0"/>
              <a:t>사용 가능</a:t>
            </a:r>
          </a:p>
          <a:p>
            <a:pPr lvl="2"/>
            <a:r>
              <a:rPr lang="ko-KR" altLang="en-US" dirty="0" smtClean="0"/>
              <a:t>대소문자는 구분되어 다루어짐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myHome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myhome</a:t>
            </a:r>
            <a:r>
              <a:rPr lang="ko-KR" altLang="en-US" dirty="0" smtClean="0"/>
              <a:t>은 다른 </a:t>
            </a:r>
            <a:r>
              <a:rPr lang="ko-KR" altLang="en-US" dirty="0" err="1" smtClean="0"/>
              <a:t>식별자</a:t>
            </a:r>
            <a:endParaRPr lang="ko-KR" altLang="en-US" dirty="0" smtClean="0"/>
          </a:p>
          <a:p>
            <a:pPr lvl="2"/>
            <a:r>
              <a:rPr lang="ko-KR" altLang="en-US" dirty="0" smtClean="0"/>
              <a:t>자바스크립트 </a:t>
            </a:r>
            <a:r>
              <a:rPr lang="ko-KR" altLang="en-US" dirty="0" err="1" smtClean="0"/>
              <a:t>예약어</a:t>
            </a:r>
            <a:r>
              <a:rPr lang="ko-KR" altLang="en-US" dirty="0" smtClean="0"/>
              <a:t> 사용 불가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false, for, if, null </a:t>
            </a:r>
            <a:r>
              <a:rPr lang="ko-KR" altLang="en-US" dirty="0" smtClean="0"/>
              <a:t>등 자바스크립트 </a:t>
            </a:r>
            <a:r>
              <a:rPr lang="ko-KR" altLang="en-US" dirty="0" err="1" smtClean="0"/>
              <a:t>예약어</a:t>
            </a:r>
            <a:r>
              <a:rPr lang="ko-KR" altLang="en-US" dirty="0" smtClean="0"/>
              <a:t> 사용 불가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식별자</a:t>
            </a:r>
            <a:r>
              <a:rPr lang="ko-KR" altLang="en-US" dirty="0" smtClean="0"/>
              <a:t> 사용 사례</a:t>
            </a:r>
          </a:p>
          <a:p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403648" y="4941168"/>
            <a:ext cx="5832648" cy="138499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6variable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(x)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숫자로 시작할 수 없음</a:t>
            </a:r>
          </a:p>
          <a:p>
            <a:pPr marL="190500" defTabSz="180000" fontAlgn="base" latinLnBrk="0"/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student_ID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(0)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_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code;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(0)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맞지만 권하지 않음</a:t>
            </a: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if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(x)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예약어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if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사용 불가</a:t>
            </a: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%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calc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(x) %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사용 불가</a:t>
            </a: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bar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Bar;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(0) bar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Bar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는 서로 다른 식별자임에 주의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547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 문장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문장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자바스크립트 프로그램의 기본 단위는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문장과 문장을 구분하기 위해 세미콜론</a:t>
            </a:r>
            <a:r>
              <a:rPr lang="en-US" altLang="ko-KR" dirty="0" smtClean="0"/>
              <a:t>(;)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err="1" smtClean="0"/>
              <a:t>주석문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31640" y="2636912"/>
            <a:ext cx="6768752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+ 1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(0)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한 줄에 한 문장만 있는 경우 세미콜론 생략 가능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j = j + 1;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(0)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k = k + 1; m = m + 1;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(0)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한 줄에 여러 문장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n = n + 1 p = p + 1;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(x)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첫 번째 문장 끝에 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세미콜론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 필요함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31640" y="4581128"/>
            <a:ext cx="6768752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한 라인 주석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라인의 끝까지 주석 처리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/*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여러 라인 주석</a:t>
            </a: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*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2267744" y="3356992"/>
            <a:ext cx="288032" cy="234027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43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데이터 타입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자바스크립트 언어에서 다루는 데이터 종류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숫자 타입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: 42, 3.14)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논리 타입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거짓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: true, false)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문자열 타입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: </a:t>
            </a:r>
            <a:r>
              <a:rPr lang="ko-KR" altLang="en-US" dirty="0" smtClean="0"/>
              <a:t>‘좋은 세상’</a:t>
            </a:r>
            <a:r>
              <a:rPr lang="en-US" altLang="ko-KR" dirty="0" smtClean="0"/>
              <a:t>, "a</a:t>
            </a:r>
            <a:r>
              <a:rPr lang="en-US" altLang="ko-KR" dirty="0"/>
              <a:t>", </a:t>
            </a:r>
            <a:r>
              <a:rPr lang="en-US" altLang="ko-KR" dirty="0" smtClean="0"/>
              <a:t>"</a:t>
            </a:r>
            <a:r>
              <a:rPr lang="en-US" altLang="ko-KR" dirty="0"/>
              <a:t>365", </a:t>
            </a:r>
            <a:r>
              <a:rPr lang="en-US" altLang="ko-KR" dirty="0" smtClean="0"/>
              <a:t>"2+4")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객체 </a:t>
            </a:r>
            <a:r>
              <a:rPr lang="ko-KR" altLang="en-US" dirty="0" err="1" smtClean="0"/>
              <a:t>레퍼런스</a:t>
            </a:r>
            <a:r>
              <a:rPr lang="ko-KR" altLang="en-US" dirty="0" smtClean="0"/>
              <a:t> 타입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객체를 가리킴</a:t>
            </a:r>
            <a:r>
              <a:rPr lang="en-US" altLang="ko-KR" dirty="0" smtClean="0"/>
              <a:t>. C </a:t>
            </a:r>
            <a:r>
              <a:rPr lang="ko-KR" altLang="en-US" dirty="0" smtClean="0"/>
              <a:t>언어의 포인터와 유사</a:t>
            </a:r>
          </a:p>
          <a:p>
            <a:pPr lvl="1"/>
            <a:r>
              <a:rPr lang="en-US" altLang="ko-KR" dirty="0" smtClean="0"/>
              <a:t>null : </a:t>
            </a:r>
            <a:r>
              <a:rPr lang="ko-KR" altLang="en-US" dirty="0" smtClean="0"/>
              <a:t>값이 없음을 표시하는 특수 키워드</a:t>
            </a:r>
            <a:r>
              <a:rPr lang="en-US" altLang="ko-KR" dirty="0" smtClean="0"/>
              <a:t>. Null, NULL</a:t>
            </a:r>
            <a:r>
              <a:rPr lang="ko-KR" altLang="en-US" dirty="0" smtClean="0"/>
              <a:t>과는 다름</a:t>
            </a:r>
            <a:endParaRPr lang="en-US" altLang="ko-KR" dirty="0" smtClean="0"/>
          </a:p>
          <a:p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자바스크립트에는 문자 타입 없음</a:t>
            </a:r>
            <a:r>
              <a:rPr lang="en-US" altLang="ko-KR" dirty="0" smtClean="0"/>
              <a:t>. </a:t>
            </a:r>
            <a:r>
              <a:rPr lang="ko-KR" altLang="en-US" dirty="0" smtClean="0"/>
              <a:t>문자열로 표현</a:t>
            </a:r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902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395536" y="3140968"/>
            <a:ext cx="8424936" cy="2664296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자바스크립트 언어의 요소와 구조를 이해한다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자바스크립트 코드를 웹 페이지에 삽입하는 방법을 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자바스크립트로 브라우저에 출력하고 사용자 입력 받는 방법을 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자바스크립트에서 다루는 데이터 타입과 변수에 대해 이해한다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자바스크립트의 연산자의 종류를 알고 사용할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자바스크립트의 조건문의 종류를 알고 사용할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자바스크립트의 반복문의 종류를 알고 사용할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자바스크립트 함수를 작성할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사용자에게 제공되는 </a:t>
            </a:r>
            <a:r>
              <a:rPr lang="en-US" altLang="ko-KR" b="1" dirty="0" err="1" smtClean="0">
                <a:solidFill>
                  <a:srgbClr val="0000FF"/>
                </a:solidFill>
              </a:rPr>
              <a:t>eval</a:t>
            </a:r>
            <a:r>
              <a:rPr lang="en-US" altLang="ko-KR" b="1" dirty="0" smtClean="0">
                <a:solidFill>
                  <a:srgbClr val="0000FF"/>
                </a:solidFill>
              </a:rPr>
              <a:t>(), </a:t>
            </a:r>
            <a:r>
              <a:rPr lang="en-US" altLang="ko-KR" b="1" dirty="0" err="1" smtClean="0">
                <a:solidFill>
                  <a:srgbClr val="0000FF"/>
                </a:solidFill>
              </a:rPr>
              <a:t>parseInt</a:t>
            </a:r>
            <a:r>
              <a:rPr lang="en-US" altLang="ko-KR" b="1" dirty="0" smtClean="0">
                <a:solidFill>
                  <a:srgbClr val="0000FF"/>
                </a:solidFill>
              </a:rPr>
              <a:t>(), </a:t>
            </a:r>
            <a:r>
              <a:rPr lang="en-US" altLang="ko-KR" b="1" dirty="0" err="1" smtClean="0">
                <a:solidFill>
                  <a:srgbClr val="0000FF"/>
                </a:solidFill>
              </a:rPr>
              <a:t>isNaN</a:t>
            </a:r>
            <a:r>
              <a:rPr lang="en-US" altLang="ko-KR" b="1" dirty="0" smtClean="0">
                <a:solidFill>
                  <a:srgbClr val="0000FF"/>
                </a:solidFill>
              </a:rPr>
              <a:t>() </a:t>
            </a:r>
            <a:r>
              <a:rPr lang="ko-KR" altLang="en-US" dirty="0" smtClean="0"/>
              <a:t>등 자바스크립트 함수를 활용할 수 있다</a:t>
            </a:r>
            <a:r>
              <a:rPr lang="en-US" altLang="ko-KR" dirty="0" smtClean="0"/>
              <a:t>. </a:t>
            </a:r>
            <a:r>
              <a:rPr lang="en-US" altLang="ko-KR" b="1" dirty="0" smtClean="0">
                <a:solidFill>
                  <a:srgbClr val="0000FF"/>
                </a:solidFill>
              </a:rPr>
              <a:t>=&gt; 60P</a:t>
            </a:r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 목표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48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변수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자바스크립트 데이터 저장 공간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변수 선언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변수 이름을 정하고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저장 공간 할당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var</a:t>
            </a:r>
            <a:r>
              <a:rPr lang="en-US" altLang="ko-KR" dirty="0" smtClean="0"/>
              <a:t> </a:t>
            </a:r>
            <a:r>
              <a:rPr lang="ko-KR" altLang="en-US" dirty="0" smtClean="0"/>
              <a:t>키워드로 선언하는 방법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r>
              <a:rPr lang="en-US" altLang="ko-KR" dirty="0" err="1" smtClean="0"/>
              <a:t>var</a:t>
            </a:r>
            <a:r>
              <a:rPr lang="en-US" altLang="ko-KR" dirty="0" smtClean="0"/>
              <a:t> </a:t>
            </a:r>
            <a:r>
              <a:rPr lang="ko-KR" altLang="en-US" dirty="0" smtClean="0"/>
              <a:t>없이 선언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3"/>
            <a:r>
              <a:rPr lang="en-US" altLang="ko-KR" dirty="0" smtClean="0"/>
              <a:t>age</a:t>
            </a:r>
            <a:r>
              <a:rPr lang="ko-KR" altLang="en-US" dirty="0" smtClean="0"/>
              <a:t>가 이미 선언된 변수이면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존재하는 </a:t>
            </a:r>
            <a:r>
              <a:rPr lang="en-US" altLang="ko-KR" dirty="0" smtClean="0"/>
              <a:t>age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21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자바스크립트에는 </a:t>
            </a:r>
            <a:r>
              <a:rPr lang="ko-KR" altLang="en-US" dirty="0"/>
              <a:t>변수 타입 없음</a:t>
            </a:r>
            <a:endParaRPr lang="en-US" altLang="ko-KR" dirty="0"/>
          </a:p>
          <a:p>
            <a:pPr lvl="2"/>
            <a:r>
              <a:rPr lang="ko-KR" altLang="en-US" dirty="0"/>
              <a:t>변수 타입 선언하지 않음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 smtClean="0"/>
              <a:t>변수에 </a:t>
            </a:r>
            <a:r>
              <a:rPr lang="ko-KR" altLang="en-US" dirty="0"/>
              <a:t>저장되는 값에 대한 제약 없음</a:t>
            </a:r>
            <a:endParaRPr lang="en-US" altLang="ko-KR" dirty="0"/>
          </a:p>
          <a:p>
            <a:pPr lvl="1"/>
            <a:endParaRPr lang="ko-KR" altLang="en-US" dirty="0"/>
          </a:p>
          <a:p>
            <a:pPr lvl="3"/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1639257" y="2503058"/>
            <a:ext cx="5530334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score;			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			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변수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score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선언</a:t>
            </a:r>
          </a:p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year, month, day;		// year, month, day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의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3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개의 변수 선언</a:t>
            </a:r>
          </a:p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address = “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서울시”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// address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변수를 선언하고 “서울시”로 초기화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633953" y="3660703"/>
            <a:ext cx="5530334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age = 21;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	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없이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변수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age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를 선언하고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21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로 초기화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619672" y="5007659"/>
            <a:ext cx="5531669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score;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정상적인 변수 선언</a:t>
            </a:r>
          </a:p>
          <a:p>
            <a:pPr marL="190500" defTabSz="180000" fontAlgn="base" latinLnBrk="0"/>
            <a:r>
              <a:rPr lang="en-US" altLang="ko-KR" sz="1200" strike="sngStrike" kern="0" dirty="0" err="1">
                <a:solidFill>
                  <a:srgbClr val="000000"/>
                </a:solidFill>
                <a:latin typeface="+mj-ea"/>
                <a:ea typeface="+mj-ea"/>
              </a:rPr>
              <a:t>int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score;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오류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변수 타입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int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없음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639257" y="6071393"/>
            <a:ext cx="552503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score = 66.8; 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실수도 저장 가능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score = “high”; 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문자열로 저장 가능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688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14705" y="3284984"/>
            <a:ext cx="6192688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b="1" dirty="0" err="1"/>
              <a:t>var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x; 	</a:t>
            </a:r>
            <a:r>
              <a:rPr lang="en-US" altLang="ko-KR" sz="1400" dirty="0" smtClean="0"/>
              <a:t>		// </a:t>
            </a:r>
            <a:r>
              <a:rPr lang="ko-KR" altLang="en-US" sz="1400" dirty="0" smtClean="0"/>
              <a:t>전역변수 </a:t>
            </a:r>
            <a:r>
              <a:rPr lang="en-US" altLang="ko-KR" sz="1400" dirty="0" smtClean="0"/>
              <a:t>x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 smtClean="0"/>
              <a:t>function </a:t>
            </a:r>
            <a:r>
              <a:rPr lang="en-US" altLang="ko-KR" sz="1400" dirty="0"/>
              <a:t>f() { 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b="1" dirty="0" err="1"/>
              <a:t>var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y; 	</a:t>
            </a:r>
            <a:r>
              <a:rPr lang="en-US" altLang="ko-KR" sz="1400" dirty="0" smtClean="0"/>
              <a:t>	// </a:t>
            </a:r>
            <a:r>
              <a:rPr lang="ko-KR" altLang="en-US" sz="1400" dirty="0" smtClean="0"/>
              <a:t>지역변수 </a:t>
            </a:r>
            <a:r>
              <a:rPr lang="en-US" altLang="ko-KR" sz="1400" dirty="0" smtClean="0"/>
              <a:t>y </a:t>
            </a:r>
            <a:r>
              <a:rPr lang="ko-KR" altLang="en-US" sz="1400" dirty="0" smtClean="0"/>
              <a:t>선언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 smtClean="0"/>
              <a:t>x = 10; 	// </a:t>
            </a:r>
            <a:r>
              <a:rPr lang="ko-KR" altLang="en-US" sz="1400" dirty="0" smtClean="0"/>
              <a:t>전역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변수 </a:t>
            </a:r>
            <a:r>
              <a:rPr lang="en-US" altLang="ko-KR" sz="1400" dirty="0" smtClean="0"/>
              <a:t>x</a:t>
            </a:r>
            <a:r>
              <a:rPr lang="ko-KR" altLang="en-US" sz="1400" dirty="0" smtClean="0"/>
              <a:t>에</a:t>
            </a:r>
            <a:r>
              <a:rPr lang="en-US" altLang="ko-KR" sz="1400" dirty="0" smtClean="0"/>
              <a:t> 10 </a:t>
            </a:r>
            <a:r>
              <a:rPr lang="ko-KR" altLang="en-US" sz="1400" dirty="0" smtClean="0"/>
              <a:t>저장</a:t>
            </a:r>
            <a:r>
              <a:rPr lang="en-US" altLang="ko-KR" sz="1400" dirty="0" smtClean="0"/>
              <a:t> </a:t>
            </a:r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 smtClean="0"/>
              <a:t>y </a:t>
            </a:r>
            <a:r>
              <a:rPr lang="en-US" altLang="ko-KR" sz="1400" dirty="0"/>
              <a:t>= 10; 	// </a:t>
            </a:r>
            <a:r>
              <a:rPr lang="ko-KR" altLang="en-US" sz="1400" dirty="0" smtClean="0"/>
              <a:t>지역</a:t>
            </a:r>
            <a:r>
              <a:rPr lang="en-US" altLang="ko-KR" sz="1400" dirty="0" smtClean="0"/>
              <a:t> </a:t>
            </a:r>
            <a:r>
              <a:rPr lang="ko-KR" altLang="en-US" sz="1400" dirty="0"/>
              <a:t>변수 </a:t>
            </a:r>
            <a:r>
              <a:rPr lang="en-US" altLang="ko-KR" sz="1400" dirty="0" smtClean="0"/>
              <a:t>y</a:t>
            </a:r>
            <a:r>
              <a:rPr lang="ko-KR" altLang="en-US" sz="1400" dirty="0" smtClean="0"/>
              <a:t>에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10 </a:t>
            </a:r>
            <a:r>
              <a:rPr lang="ko-KR" altLang="en-US" sz="1400" dirty="0"/>
              <a:t>저장</a:t>
            </a:r>
            <a:r>
              <a:rPr lang="en-US" altLang="ko-KR" sz="1400" dirty="0"/>
              <a:t> </a:t>
            </a:r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b="1" dirty="0" smtClean="0"/>
              <a:t>z </a:t>
            </a:r>
            <a:r>
              <a:rPr lang="en-US" altLang="ko-KR" sz="1400" b="1" dirty="0"/>
              <a:t>= </a:t>
            </a:r>
            <a:r>
              <a:rPr lang="en-US" altLang="ko-KR" sz="1400" b="1" dirty="0" smtClean="0"/>
              <a:t>10</a:t>
            </a:r>
            <a:r>
              <a:rPr lang="en-US" altLang="ko-KR" sz="1400" b="1" dirty="0"/>
              <a:t>; </a:t>
            </a:r>
            <a:r>
              <a:rPr lang="en-US" altLang="ko-KR" sz="1400" dirty="0" smtClean="0"/>
              <a:t>	// </a:t>
            </a:r>
            <a:r>
              <a:rPr lang="ko-KR" altLang="en-US" sz="1400" dirty="0" smtClean="0"/>
              <a:t>새로운 전역변수 </a:t>
            </a:r>
            <a:r>
              <a:rPr lang="en-US" altLang="ko-KR" sz="1400" dirty="0" smtClean="0"/>
              <a:t>z </a:t>
            </a:r>
            <a:r>
              <a:rPr lang="ko-KR" altLang="en-US" sz="1400" dirty="0" smtClean="0"/>
              <a:t>선언</a:t>
            </a:r>
            <a:r>
              <a:rPr lang="en-US" altLang="ko-KR" sz="1400" dirty="0" smtClean="0"/>
              <a:t>. 10</a:t>
            </a:r>
            <a:r>
              <a:rPr lang="ko-KR" altLang="en-US" sz="1400" dirty="0" smtClean="0"/>
              <a:t>으로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초기화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지역변수와 전역변수</a:t>
            </a:r>
            <a:endParaRPr lang="ko-KR" altLang="en-US" dirty="0"/>
          </a:p>
        </p:txBody>
      </p:sp>
      <p:graphicFrame>
        <p:nvGraphicFramePr>
          <p:cNvPr id="21" name="내용 개체 틀 20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796603443"/>
              </p:ext>
            </p:extLst>
          </p:nvPr>
        </p:nvGraphicFramePr>
        <p:xfrm>
          <a:off x="1314704" y="1597317"/>
          <a:ext cx="6713679" cy="1358400"/>
        </p:xfrm>
        <a:graphic>
          <a:graphicData uri="http://schemas.openxmlformats.org/drawingml/2006/table">
            <a:tbl>
              <a:tblPr/>
              <a:tblGrid>
                <a:gridCol w="2990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229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3531">
                <a:tc>
                  <a:txBody>
                    <a:bodyPr/>
                    <a:lstStyle/>
                    <a:p>
                      <a:pPr marL="0" marR="0" lvl="0" indent="0" algn="ctr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400" b="1" kern="0" dirty="0" smtClean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지역변수</a:t>
                      </a:r>
                      <a:endParaRPr lang="ko-KR" altLang="en-US" sz="1400" b="1" kern="0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400" b="1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전역변수 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291">
                <a:tc>
                  <a:txBody>
                    <a:bodyPr/>
                    <a:lstStyle/>
                    <a:p>
                      <a:pPr marL="190500" marR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함수 내에 </a:t>
                      </a:r>
                      <a:r>
                        <a:rPr lang="en-US" altLang="ko-KR" sz="1400" kern="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var</a:t>
                      </a:r>
                      <a:r>
                        <a:rPr lang="en-US" altLang="ko-KR" sz="14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4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키워드로 </a:t>
                      </a:r>
                      <a:r>
                        <a:rPr lang="ko-KR" altLang="en-US" sz="1400" kern="0" dirty="0" smtClean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선언</a:t>
                      </a:r>
                      <a:endParaRPr lang="en-US" altLang="ko-KR" sz="1400" kern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190500" marR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400" kern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0500" marR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함수 밖에 선언되거나</a:t>
                      </a:r>
                      <a:r>
                        <a:rPr lang="en-US" altLang="ko-KR" sz="14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</a:p>
                    <a:p>
                      <a:pPr marL="190500" marR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함수 내에 </a:t>
                      </a:r>
                      <a:r>
                        <a:rPr lang="en-US" altLang="ko-KR" sz="1400" b="1" kern="0" dirty="0" err="1"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var</a:t>
                      </a:r>
                      <a:r>
                        <a:rPr lang="en-US" altLang="ko-KR" sz="1400" b="1" kern="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400" b="1" kern="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키워드 없이 선언된 </a:t>
                      </a:r>
                      <a:r>
                        <a:rPr lang="ko-KR" altLang="en-US" sz="1400" b="1" kern="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변수</a:t>
                      </a:r>
                      <a:endParaRPr lang="ko-KR" altLang="en-US" sz="1400" b="1" kern="0" dirty="0">
                        <a:solidFill>
                          <a:srgbClr val="FF0000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578">
                <a:tc>
                  <a:txBody>
                    <a:bodyPr/>
                    <a:lstStyle/>
                    <a:p>
                      <a:pPr marL="190500" marR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kern="0" dirty="0" smtClean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선언된 함수 내에서만 사용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0500" marR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kern="0" dirty="0" smtClean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프로그램 전역에서 사용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783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this</a:t>
            </a:r>
            <a:r>
              <a:rPr lang="ko-KR" altLang="en-US" dirty="0" smtClean="0"/>
              <a:t>로 전역변수 접근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지역 변수와 전역 변수의 이름을 같을 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전역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변수에 접근하고자 할 때 </a:t>
            </a:r>
            <a:r>
              <a:rPr lang="en-US" altLang="ko-KR" dirty="0" smtClean="0"/>
              <a:t>: </a:t>
            </a:r>
            <a:r>
              <a:rPr lang="en-US" altLang="ko-KR" b="1" dirty="0" smtClean="0"/>
              <a:t>this.</a:t>
            </a:r>
            <a:r>
              <a:rPr lang="ko-KR" altLang="en-US" b="1" dirty="0" smtClean="0"/>
              <a:t>전역변수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15616" y="2420888"/>
            <a:ext cx="5976664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x; 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			// 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전역변수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function f() {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x;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지역변수</a:t>
            </a: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x = 1;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지역변수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x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저장</a:t>
            </a: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this.x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= 100;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전역변수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x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100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저장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177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-6 </a:t>
            </a:r>
            <a:r>
              <a:rPr lang="ko-KR" altLang="en-US" dirty="0" smtClean="0"/>
              <a:t>지역변수와 전역변수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550" y="1988840"/>
            <a:ext cx="2657565" cy="238481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11990" y="1484784"/>
            <a:ext cx="4824536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latin typeface="+mj-lt"/>
              </a:rPr>
              <a:t>&lt;!DOCTYPE html&gt;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&lt;html&gt;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&lt;head</a:t>
            </a:r>
            <a:r>
              <a:rPr lang="en-US" altLang="ko-KR" sz="1400" dirty="0" smtClean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&lt;</a:t>
            </a:r>
            <a:r>
              <a:rPr lang="en-US" altLang="ko-KR" sz="1400" dirty="0">
                <a:latin typeface="+mj-lt"/>
              </a:rPr>
              <a:t>title&gt;</a:t>
            </a:r>
            <a:r>
              <a:rPr lang="ko-KR" altLang="en-US" sz="1400" dirty="0">
                <a:latin typeface="+mj-lt"/>
              </a:rPr>
              <a:t>지역변수와 전역변수</a:t>
            </a:r>
            <a:r>
              <a:rPr lang="en-US" altLang="ko-KR" sz="1400" dirty="0">
                <a:latin typeface="+mj-lt"/>
              </a:rPr>
              <a:t>&lt;/title&gt;&lt;/head&gt;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&lt;body&gt;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&lt;h3&gt;</a:t>
            </a:r>
            <a:r>
              <a:rPr lang="ko-KR" altLang="en-US" sz="1400" dirty="0">
                <a:latin typeface="+mj-lt"/>
              </a:rPr>
              <a:t>지역변수와 전역변수</a:t>
            </a:r>
            <a:r>
              <a:rPr lang="en-US" altLang="ko-KR" sz="1400" dirty="0">
                <a:latin typeface="+mj-lt"/>
              </a:rPr>
              <a:t>&lt;/h3&gt;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</a:t>
            </a:r>
            <a:r>
              <a:rPr lang="en-US" altLang="ko-KR" sz="1400" dirty="0" err="1">
                <a:latin typeface="+mj-lt"/>
              </a:rPr>
              <a:t>hr</a:t>
            </a:r>
            <a:r>
              <a:rPr lang="en-US" altLang="ko-KR" sz="1400" dirty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&lt;script&gt;</a:t>
            </a:r>
          </a:p>
          <a:p>
            <a:pPr defTabSz="180000"/>
            <a:r>
              <a:rPr lang="en-US" altLang="ko-KR" sz="1400" b="1" dirty="0" err="1">
                <a:latin typeface="+mj-lt"/>
              </a:rPr>
              <a:t>var</a:t>
            </a:r>
            <a:r>
              <a:rPr lang="en-US" altLang="ko-KR" sz="1400" b="1" dirty="0">
                <a:latin typeface="+mj-lt"/>
              </a:rPr>
              <a:t> x=100; </a:t>
            </a:r>
            <a:r>
              <a:rPr lang="en-US" altLang="ko-KR" sz="1400" dirty="0">
                <a:latin typeface="+mj-lt"/>
              </a:rPr>
              <a:t>// </a:t>
            </a:r>
            <a:r>
              <a:rPr lang="ko-KR" altLang="en-US" sz="1400" dirty="0" smtClean="0">
                <a:latin typeface="+mj-lt"/>
              </a:rPr>
              <a:t>전역변수 </a:t>
            </a:r>
            <a:r>
              <a:rPr lang="en-US" altLang="ko-KR" sz="1400" dirty="0" smtClean="0">
                <a:latin typeface="+mj-lt"/>
              </a:rPr>
              <a:t>x</a:t>
            </a:r>
            <a:endParaRPr lang="ko-KR" altLang="en-US" sz="1400" dirty="0">
              <a:latin typeface="+mj-lt"/>
            </a:endParaRPr>
          </a:p>
          <a:p>
            <a:pPr defTabSz="180000"/>
            <a:endParaRPr lang="ko-KR" altLang="en-US" sz="1400" dirty="0">
              <a:latin typeface="+mj-lt"/>
            </a:endParaRPr>
          </a:p>
          <a:p>
            <a:pPr defTabSz="180000"/>
            <a:r>
              <a:rPr lang="en-US" altLang="ko-KR" sz="1400" dirty="0">
                <a:latin typeface="+mj-lt"/>
              </a:rPr>
              <a:t>function f() { // </a:t>
            </a:r>
            <a:r>
              <a:rPr lang="ko-KR" altLang="en-US" sz="1400" dirty="0">
                <a:latin typeface="+mj-lt"/>
              </a:rPr>
              <a:t>함수 </a:t>
            </a:r>
            <a:r>
              <a:rPr lang="en-US" altLang="ko-KR" sz="1400" dirty="0">
                <a:latin typeface="+mj-lt"/>
              </a:rPr>
              <a:t>f() </a:t>
            </a:r>
            <a:r>
              <a:rPr lang="ko-KR" altLang="en-US" sz="1400" dirty="0">
                <a:latin typeface="+mj-lt"/>
              </a:rPr>
              <a:t>선언 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</a:t>
            </a:r>
            <a:r>
              <a:rPr lang="en-US" altLang="ko-KR" sz="1400" b="1" dirty="0" err="1" smtClean="0">
                <a:latin typeface="+mj-lt"/>
              </a:rPr>
              <a:t>var</a:t>
            </a:r>
            <a:r>
              <a:rPr lang="en-US" altLang="ko-KR" sz="1400" b="1" dirty="0" smtClean="0">
                <a:latin typeface="+mj-lt"/>
              </a:rPr>
              <a:t> </a:t>
            </a:r>
            <a:r>
              <a:rPr lang="en-US" altLang="ko-KR" sz="1400" b="1" dirty="0">
                <a:latin typeface="+mj-lt"/>
              </a:rPr>
              <a:t>x=1; </a:t>
            </a:r>
            <a:r>
              <a:rPr lang="en-US" altLang="ko-KR" sz="1400" dirty="0">
                <a:latin typeface="+mj-lt"/>
              </a:rPr>
              <a:t>// </a:t>
            </a:r>
            <a:r>
              <a:rPr lang="ko-KR" altLang="en-US" sz="1400" dirty="0" smtClean="0">
                <a:latin typeface="+mj-lt"/>
              </a:rPr>
              <a:t>지역변수 </a:t>
            </a:r>
            <a:r>
              <a:rPr lang="en-US" altLang="ko-KR" sz="1400" dirty="0" smtClean="0">
                <a:latin typeface="+mj-lt"/>
              </a:rPr>
              <a:t>x</a:t>
            </a:r>
            <a:endParaRPr lang="ko-KR" altLang="en-US" sz="1400" dirty="0">
              <a:latin typeface="+mj-lt"/>
            </a:endParaRPr>
          </a:p>
          <a:p>
            <a:pPr defTabSz="180000"/>
            <a:endParaRPr lang="en-US" altLang="ko-KR" sz="1400" dirty="0" smtClean="0">
              <a:latin typeface="+mj-lt"/>
            </a:endParaRPr>
          </a:p>
          <a:p>
            <a:pPr defTabSz="180000"/>
            <a:r>
              <a:rPr lang="en-US" altLang="ko-KR" sz="1400" dirty="0" smtClean="0">
                <a:latin typeface="+mj-lt"/>
              </a:rPr>
              <a:t>	</a:t>
            </a:r>
            <a:r>
              <a:rPr lang="en-US" altLang="ko-KR" sz="1400" dirty="0" err="1" smtClean="0">
                <a:latin typeface="+mj-lt"/>
              </a:rPr>
              <a:t>document.write</a:t>
            </a:r>
            <a:r>
              <a:rPr lang="en-US" altLang="ko-KR" sz="1400" dirty="0">
                <a:latin typeface="+mj-lt"/>
              </a:rPr>
              <a:t>("</a:t>
            </a:r>
            <a:r>
              <a:rPr lang="ko-KR" altLang="en-US" sz="1400" dirty="0">
                <a:latin typeface="+mj-lt"/>
              </a:rPr>
              <a:t>지역변수 </a:t>
            </a:r>
            <a:r>
              <a:rPr lang="en-US" altLang="ko-KR" sz="1400" dirty="0">
                <a:latin typeface="+mj-lt"/>
              </a:rPr>
              <a:t>x=" + </a:t>
            </a:r>
            <a:r>
              <a:rPr lang="en-US" altLang="ko-KR" sz="1400" b="1" dirty="0">
                <a:latin typeface="+mj-lt"/>
              </a:rPr>
              <a:t>x</a:t>
            </a:r>
            <a:r>
              <a:rPr lang="en-US" altLang="ko-KR" sz="1400" dirty="0">
                <a:latin typeface="+mj-lt"/>
              </a:rPr>
              <a:t>);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</a:t>
            </a:r>
            <a:r>
              <a:rPr lang="en-US" altLang="ko-KR" sz="1400" dirty="0" err="1" smtClean="0">
                <a:latin typeface="+mj-lt"/>
              </a:rPr>
              <a:t>document.write</a:t>
            </a:r>
            <a:r>
              <a:rPr lang="en-US" altLang="ko-KR" sz="1400" dirty="0">
                <a:latin typeface="+mj-lt"/>
              </a:rPr>
              <a:t>("&lt;</a:t>
            </a:r>
            <a:r>
              <a:rPr lang="en-US" altLang="ko-KR" sz="1400" dirty="0" err="1">
                <a:latin typeface="+mj-lt"/>
              </a:rPr>
              <a:t>br</a:t>
            </a:r>
            <a:r>
              <a:rPr lang="en-US" altLang="ko-KR" sz="1400" dirty="0">
                <a:latin typeface="+mj-lt"/>
              </a:rPr>
              <a:t>&gt;");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</a:t>
            </a:r>
            <a:r>
              <a:rPr lang="en-US" altLang="ko-KR" sz="1400" dirty="0" err="1" smtClean="0">
                <a:latin typeface="+mj-lt"/>
              </a:rPr>
              <a:t>document.write</a:t>
            </a:r>
            <a:r>
              <a:rPr lang="en-US" altLang="ko-KR" sz="1400" dirty="0">
                <a:latin typeface="+mj-lt"/>
              </a:rPr>
              <a:t>("</a:t>
            </a:r>
            <a:r>
              <a:rPr lang="ko-KR" altLang="en-US" sz="1400" dirty="0">
                <a:latin typeface="+mj-lt"/>
              </a:rPr>
              <a:t>전역변수 </a:t>
            </a:r>
            <a:r>
              <a:rPr lang="en-US" altLang="ko-KR" sz="1400" dirty="0">
                <a:latin typeface="+mj-lt"/>
              </a:rPr>
              <a:t>x=" + </a:t>
            </a:r>
            <a:r>
              <a:rPr lang="en-US" altLang="ko-KR" sz="1400" b="1" dirty="0" err="1">
                <a:latin typeface="+mj-lt"/>
              </a:rPr>
              <a:t>this.x</a:t>
            </a:r>
            <a:r>
              <a:rPr lang="en-US" altLang="ko-KR" sz="1400" dirty="0">
                <a:latin typeface="+mj-lt"/>
              </a:rPr>
              <a:t>);</a:t>
            </a:r>
          </a:p>
          <a:p>
            <a:pPr defTabSz="180000"/>
            <a:r>
              <a:rPr lang="en-US" altLang="ko-KR" sz="1400" dirty="0">
                <a:latin typeface="+mj-lt"/>
              </a:rPr>
              <a:t>}</a:t>
            </a:r>
          </a:p>
          <a:p>
            <a:pPr defTabSz="180000"/>
            <a:endParaRPr lang="ko-KR" altLang="en-US" sz="1400" dirty="0">
              <a:latin typeface="+mj-lt"/>
            </a:endParaRPr>
          </a:p>
          <a:p>
            <a:pPr defTabSz="180000"/>
            <a:r>
              <a:rPr lang="en-US" altLang="ko-KR" sz="1400" dirty="0">
                <a:latin typeface="+mj-lt"/>
              </a:rPr>
              <a:t>f(); // </a:t>
            </a:r>
            <a:r>
              <a:rPr lang="ko-KR" altLang="en-US" sz="1400" dirty="0">
                <a:latin typeface="+mj-lt"/>
              </a:rPr>
              <a:t>함수 </a:t>
            </a:r>
            <a:r>
              <a:rPr lang="en-US" altLang="ko-KR" sz="1400" dirty="0">
                <a:latin typeface="+mj-lt"/>
              </a:rPr>
              <a:t>f() </a:t>
            </a:r>
            <a:r>
              <a:rPr lang="ko-KR" altLang="en-US" sz="1400" dirty="0">
                <a:latin typeface="+mj-lt"/>
              </a:rPr>
              <a:t>호출</a:t>
            </a:r>
          </a:p>
          <a:p>
            <a:pPr defTabSz="180000"/>
            <a:r>
              <a:rPr lang="en-US" altLang="ko-KR" sz="1400" dirty="0">
                <a:latin typeface="+mj-lt"/>
              </a:rPr>
              <a:t>&lt;/script&gt;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&lt;/body&gt;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&lt;/html&gt;</a:t>
            </a:r>
            <a:endParaRPr lang="ko-KR" altLang="en-US" sz="1400" dirty="0">
              <a:latin typeface="+mj-lt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13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자바스크립트의 상수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상수</a:t>
            </a:r>
            <a:r>
              <a:rPr lang="en-US" altLang="ko-KR" dirty="0" smtClean="0"/>
              <a:t>(</a:t>
            </a:r>
            <a:r>
              <a:rPr lang="en-US" altLang="ko-KR" dirty="0"/>
              <a:t>literal)</a:t>
            </a:r>
          </a:p>
          <a:p>
            <a:pPr lvl="2"/>
            <a:r>
              <a:rPr lang="ko-KR" altLang="en-US" dirty="0"/>
              <a:t>데이터 값 그 </a:t>
            </a:r>
            <a:r>
              <a:rPr lang="ko-KR" altLang="en-US" dirty="0" smtClean="0"/>
              <a:t>자체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상수 종류</a:t>
            </a:r>
            <a:endParaRPr lang="ko-KR" altLang="en-US" dirty="0"/>
          </a:p>
          <a:p>
            <a:pPr lvl="2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030" y="2492896"/>
            <a:ext cx="7667076" cy="3960440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561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270" y="1988840"/>
            <a:ext cx="6386513" cy="82581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문자열 상수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이중 인용 부호</a:t>
            </a:r>
            <a:r>
              <a:rPr lang="en-US" altLang="ko-KR" dirty="0" smtClean="0"/>
              <a:t>(“ ”)</a:t>
            </a:r>
            <a:r>
              <a:rPr lang="ko-KR" altLang="en-US" dirty="0" smtClean="0"/>
              <a:t>와 단일 인용 부호</a:t>
            </a:r>
            <a:r>
              <a:rPr lang="en-US" altLang="ko-KR" dirty="0" smtClean="0"/>
              <a:t>(‘ ’) </a:t>
            </a:r>
            <a:r>
              <a:rPr lang="ko-KR" altLang="en-US" dirty="0" smtClean="0"/>
              <a:t>모두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문자열 내에 문자열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en-US" altLang="ko-KR" dirty="0" smtClean="0"/>
              <a:t>“ </a:t>
            </a:r>
            <a:r>
              <a:rPr lang="ko-KR" altLang="en-US" dirty="0" smtClean="0"/>
              <a:t>문자를 그대로 사용하고자 하는 경우 </a:t>
            </a:r>
            <a:r>
              <a:rPr lang="en-US" altLang="ko-KR" dirty="0" smtClean="0"/>
              <a:t>\”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사용할 것</a:t>
            </a:r>
            <a:endParaRPr lang="en-US" altLang="ko-KR" dirty="0" smtClean="0"/>
          </a:p>
          <a:p>
            <a:pPr lvl="2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397270" y="3788936"/>
            <a:ext cx="6290381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altLang="ko-KR" dirty="0" err="1"/>
              <a:t>var</a:t>
            </a:r>
            <a:r>
              <a:rPr lang="en-US" altLang="ko-KR" dirty="0"/>
              <a:t> cite="</a:t>
            </a:r>
            <a:r>
              <a:rPr lang="ko-KR" altLang="en-US" dirty="0"/>
              <a:t>그녀는 </a:t>
            </a:r>
            <a:r>
              <a:rPr lang="en-US" altLang="ko-KR" dirty="0"/>
              <a:t>\"</a:t>
            </a:r>
            <a:r>
              <a:rPr lang="ko-KR" altLang="en-US" dirty="0"/>
              <a:t>누구세요</a:t>
            </a:r>
            <a:r>
              <a:rPr lang="en-US" altLang="ko-KR" dirty="0"/>
              <a:t>\"</a:t>
            </a:r>
            <a:r>
              <a:rPr lang="ko-KR" altLang="en-US" dirty="0"/>
              <a:t>라고 했습니다</a:t>
            </a:r>
            <a:r>
              <a:rPr lang="en-US" altLang="ko-KR" dirty="0"/>
              <a:t>.";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785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-7 </a:t>
            </a:r>
            <a:r>
              <a:rPr lang="ko-KR" altLang="en-US" dirty="0" smtClean="0"/>
              <a:t>상수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24675" y="1484784"/>
            <a:ext cx="5688632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head&gt;&lt;title</a:t>
            </a:r>
            <a:r>
              <a:rPr lang="en-US" altLang="ko-KR" sz="1400" dirty="0" smtClean="0"/>
              <a:t>&gt;</a:t>
            </a:r>
            <a:r>
              <a:rPr lang="ko-KR" altLang="en-US" sz="1400" dirty="0" smtClean="0"/>
              <a:t>상수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</a:t>
            </a:r>
            <a:r>
              <a:rPr lang="en-US" altLang="ko-KR" sz="1400" dirty="0" smtClean="0"/>
              <a:t>&gt;</a:t>
            </a:r>
            <a:r>
              <a:rPr lang="ko-KR" altLang="en-US" sz="1400" dirty="0" smtClean="0"/>
              <a:t>상수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oct</a:t>
            </a:r>
            <a:r>
              <a:rPr lang="en-US" altLang="ko-KR" sz="1400" dirty="0"/>
              <a:t> = </a:t>
            </a:r>
            <a:r>
              <a:rPr lang="en-US" altLang="ko-KR" sz="1400" b="1" dirty="0"/>
              <a:t>015</a:t>
            </a:r>
            <a:r>
              <a:rPr lang="en-US" altLang="ko-KR" sz="1400" dirty="0" smtClean="0"/>
              <a:t>; </a:t>
            </a:r>
            <a:r>
              <a:rPr lang="en-US" altLang="ko-KR" sz="1400" dirty="0"/>
              <a:t>// 015</a:t>
            </a:r>
            <a:r>
              <a:rPr lang="ko-KR" altLang="en-US" sz="1400" dirty="0"/>
              <a:t>는 </a:t>
            </a:r>
            <a:r>
              <a:rPr lang="en-US" altLang="ko-KR" sz="1400" dirty="0"/>
              <a:t>8</a:t>
            </a:r>
            <a:r>
              <a:rPr lang="ko-KR" altLang="en-US" sz="1400" dirty="0"/>
              <a:t>진수</a:t>
            </a:r>
            <a:r>
              <a:rPr lang="en-US" altLang="ko-KR" sz="1400" dirty="0"/>
              <a:t>. 10</a:t>
            </a:r>
            <a:r>
              <a:rPr lang="ko-KR" altLang="en-US" sz="1400" dirty="0"/>
              <a:t>진수로 </a:t>
            </a:r>
            <a:r>
              <a:rPr lang="en-US" altLang="ko-KR" sz="1400" dirty="0" smtClean="0"/>
              <a:t>13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hex = </a:t>
            </a:r>
            <a:r>
              <a:rPr lang="en-US" altLang="ko-KR" sz="1400" b="1" dirty="0"/>
              <a:t>0x15</a:t>
            </a:r>
            <a:r>
              <a:rPr lang="en-US" altLang="ko-KR" sz="1400" dirty="0" smtClean="0"/>
              <a:t>; </a:t>
            </a:r>
            <a:r>
              <a:rPr lang="en-US" altLang="ko-KR" sz="1400" dirty="0"/>
              <a:t>// 0x14</a:t>
            </a:r>
            <a:r>
              <a:rPr lang="ko-KR" altLang="en-US" sz="1400" dirty="0"/>
              <a:t>는 </a:t>
            </a:r>
            <a:r>
              <a:rPr lang="en-US" altLang="ko-KR" sz="1400" dirty="0"/>
              <a:t>16</a:t>
            </a:r>
            <a:r>
              <a:rPr lang="ko-KR" altLang="en-US" sz="1400" dirty="0"/>
              <a:t>진수</a:t>
            </a:r>
            <a:r>
              <a:rPr lang="en-US" altLang="ko-KR" sz="1400" dirty="0"/>
              <a:t>. 10</a:t>
            </a:r>
            <a:r>
              <a:rPr lang="ko-KR" altLang="en-US" sz="1400" dirty="0"/>
              <a:t>진수로 </a:t>
            </a:r>
            <a:r>
              <a:rPr lang="en-US" altLang="ko-KR" sz="1400" dirty="0" smtClean="0"/>
              <a:t>21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condition = </a:t>
            </a:r>
            <a:r>
              <a:rPr lang="en-US" altLang="ko-KR" sz="1400" b="1" dirty="0"/>
              <a:t>true</a:t>
            </a:r>
            <a:r>
              <a:rPr lang="en-US" altLang="ko-KR" sz="1400" dirty="0" smtClean="0"/>
              <a:t>; </a:t>
            </a:r>
            <a:r>
              <a:rPr lang="en-US" altLang="ko-KR" sz="1400" dirty="0"/>
              <a:t>// True</a:t>
            </a:r>
            <a:r>
              <a:rPr lang="ko-KR" altLang="en-US" sz="1400" dirty="0"/>
              <a:t>로 하면 </a:t>
            </a:r>
            <a:r>
              <a:rPr lang="ko-KR" altLang="en-US" sz="1400" dirty="0" smtClean="0"/>
              <a:t>안됨</a:t>
            </a:r>
            <a:endParaRPr lang="en-US" altLang="ko-KR" sz="1400" dirty="0" smtClean="0"/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("8</a:t>
            </a:r>
            <a:r>
              <a:rPr lang="ko-KR" altLang="en-US" sz="1400" dirty="0"/>
              <a:t>진수 </a:t>
            </a:r>
            <a:r>
              <a:rPr lang="en-US" altLang="ko-KR" sz="1400" dirty="0"/>
              <a:t>015</a:t>
            </a:r>
            <a:r>
              <a:rPr lang="ko-KR" altLang="en-US" sz="1400" dirty="0"/>
              <a:t>는 십진수로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oct</a:t>
            </a:r>
            <a:r>
              <a:rPr lang="en-US" altLang="ko-KR" sz="1400" b="1" dirty="0"/>
              <a:t> </a:t>
            </a:r>
            <a:r>
              <a:rPr lang="en-US" altLang="ko-KR" sz="1400" dirty="0"/>
              <a:t>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("16</a:t>
            </a:r>
            <a:r>
              <a:rPr lang="ko-KR" altLang="en-US" sz="1400" dirty="0"/>
              <a:t>진수 </a:t>
            </a:r>
            <a:r>
              <a:rPr lang="en-US" altLang="ko-KR" sz="1400" dirty="0"/>
              <a:t>0x15</a:t>
            </a:r>
            <a:r>
              <a:rPr lang="ko-KR" altLang="en-US" sz="1400" dirty="0"/>
              <a:t>는 십진수로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en-US" altLang="ko-KR" sz="1400" b="1" dirty="0"/>
              <a:t>hex </a:t>
            </a:r>
            <a:r>
              <a:rPr lang="en-US" altLang="ko-KR" sz="1400" dirty="0"/>
              <a:t>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("condition</a:t>
            </a:r>
            <a:r>
              <a:rPr lang="ko-KR" altLang="en-US" sz="1400" dirty="0"/>
              <a:t>은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en-US" altLang="ko-KR" sz="1400" b="1" dirty="0"/>
              <a:t>condition</a:t>
            </a:r>
            <a:r>
              <a:rPr lang="en-US" altLang="ko-KR" sz="1400" dirty="0"/>
              <a:t>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</a:t>
            </a:r>
            <a:r>
              <a:rPr lang="en-US" altLang="ko-KR" sz="1400" b="1" dirty="0"/>
              <a:t>'</a:t>
            </a:r>
            <a:r>
              <a:rPr lang="ko-KR" altLang="en-US" sz="1400" dirty="0"/>
              <a:t>문자열 </a:t>
            </a:r>
            <a:r>
              <a:rPr lang="en-US" altLang="ko-KR" sz="1400" dirty="0"/>
              <a:t>: </a:t>
            </a:r>
            <a:r>
              <a:rPr lang="ko-KR" altLang="en-US" sz="1400" dirty="0" smtClean="0"/>
              <a:t>단일인용부호로도 </a:t>
            </a:r>
            <a:r>
              <a:rPr lang="ko-KR" altLang="en-US" sz="1400" dirty="0"/>
              <a:t>표현</a:t>
            </a:r>
            <a:r>
              <a:rPr lang="en-US" altLang="ko-KR" sz="1400" b="1" dirty="0" smtClean="0"/>
              <a:t>'</a:t>
            </a:r>
            <a:r>
              <a:rPr lang="en-US" altLang="ko-KR" sz="1400" dirty="0"/>
              <a:t>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</a:t>
            </a:r>
            <a:r>
              <a:rPr lang="en-US" altLang="ko-KR" sz="1400" dirty="0" smtClean="0"/>
              <a:t>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</a:t>
            </a:r>
            <a:r>
              <a:rPr lang="ko-KR" altLang="en-US" sz="1400" dirty="0"/>
              <a:t>그녀는 </a:t>
            </a:r>
            <a:r>
              <a:rPr lang="en-US" altLang="ko-KR" sz="1400" dirty="0"/>
              <a:t>\"</a:t>
            </a:r>
            <a:r>
              <a:rPr lang="ko-KR" altLang="en-US" sz="1400" dirty="0"/>
              <a:t>누구세요</a:t>
            </a:r>
            <a:r>
              <a:rPr lang="en-US" altLang="ko-KR" sz="1400" dirty="0"/>
              <a:t>\"</a:t>
            </a:r>
            <a:r>
              <a:rPr lang="ko-KR" altLang="en-US" sz="1400" dirty="0"/>
              <a:t>라고 했습니다</a:t>
            </a:r>
            <a:r>
              <a:rPr lang="en-US" altLang="ko-KR" sz="1400" dirty="0" smtClean="0"/>
              <a:t>.");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259" y="1584798"/>
            <a:ext cx="2793703" cy="2767955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07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</a:t>
            </a:r>
            <a:r>
              <a:rPr lang="ko-KR" altLang="en-US" dirty="0"/>
              <a:t>의</a:t>
            </a:r>
            <a:r>
              <a:rPr lang="ko-KR" altLang="en-US" dirty="0" smtClean="0"/>
              <a:t> 식과 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자바스크립트의 연산과 연산자 종류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산술 연산자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5 </a:t>
            </a:r>
            <a:r>
              <a:rPr lang="ko-KR" altLang="en-US" dirty="0" smtClean="0"/>
              <a:t>가지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더하기</a:t>
            </a:r>
            <a:r>
              <a:rPr lang="en-US" altLang="ko-KR" dirty="0"/>
              <a:t>(+), </a:t>
            </a:r>
            <a:r>
              <a:rPr lang="ko-KR" altLang="en-US" dirty="0"/>
              <a:t>빼기</a:t>
            </a:r>
            <a:r>
              <a:rPr lang="en-US" altLang="ko-KR" dirty="0"/>
              <a:t>(-), </a:t>
            </a:r>
            <a:r>
              <a:rPr lang="ko-KR" altLang="en-US" dirty="0"/>
              <a:t>곱하기</a:t>
            </a:r>
            <a:r>
              <a:rPr lang="en-US" altLang="ko-KR" dirty="0"/>
              <a:t>(*), </a:t>
            </a:r>
            <a:r>
              <a:rPr lang="ko-KR" altLang="en-US" dirty="0"/>
              <a:t>나누기</a:t>
            </a:r>
            <a:r>
              <a:rPr lang="en-US" altLang="ko-KR" dirty="0"/>
              <a:t>(/), </a:t>
            </a:r>
            <a:r>
              <a:rPr lang="ko-KR" altLang="en-US" dirty="0"/>
              <a:t>나머지</a:t>
            </a:r>
            <a:r>
              <a:rPr lang="en-US" altLang="ko-KR" dirty="0" smtClean="0"/>
              <a:t>(%)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 smtClean="0"/>
              <a:t>연산의 결과는 항상 </a:t>
            </a:r>
            <a:r>
              <a:rPr lang="ko-KR" altLang="en-US" b="1" dirty="0" smtClean="0"/>
              <a:t>실수</a:t>
            </a:r>
            <a:endParaRPr lang="en-US" altLang="ko-KR" b="1" dirty="0" smtClean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619672" y="4365104"/>
            <a:ext cx="45720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x = 32;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total = 100 + x*2/4 - 3; // total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113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619672" y="5462800"/>
            <a:ext cx="45720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div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 32/10;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			// div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 3.2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844824"/>
            <a:ext cx="7594752" cy="1655728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161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-8 </a:t>
            </a:r>
            <a:r>
              <a:rPr lang="ko-KR" altLang="en-US" dirty="0"/>
              <a:t>산술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27584" y="1412776"/>
            <a:ext cx="4248472" cy="36933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산술연산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산술연산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x=32;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total = 100 + x*2/4 - 3; // total</a:t>
            </a:r>
            <a:r>
              <a:rPr lang="ko-KR" altLang="en-US" sz="1200" dirty="0"/>
              <a:t>은 </a:t>
            </a:r>
            <a:r>
              <a:rPr lang="en-US" altLang="ko-KR" sz="1200" dirty="0"/>
              <a:t>113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div = x / 10; // div</a:t>
            </a:r>
            <a:r>
              <a:rPr lang="ko-KR" altLang="en-US" sz="1200" dirty="0"/>
              <a:t>는 </a:t>
            </a:r>
            <a:r>
              <a:rPr lang="en-US" altLang="ko-KR" sz="1200" dirty="0"/>
              <a:t>3.2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mod = x % 2; // x</a:t>
            </a:r>
            <a:r>
              <a:rPr lang="ko-KR" altLang="en-US" sz="1200" dirty="0"/>
              <a:t>를 </a:t>
            </a:r>
            <a:r>
              <a:rPr lang="en-US" altLang="ko-KR" sz="1200" dirty="0"/>
              <a:t>2</a:t>
            </a:r>
            <a:r>
              <a:rPr lang="ko-KR" altLang="en-US" sz="1200" dirty="0"/>
              <a:t>로 나눈 나머지</a:t>
            </a:r>
            <a:r>
              <a:rPr lang="en-US" altLang="ko-KR" sz="1200" dirty="0"/>
              <a:t>, 0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/>
              <a:t>("x : " + </a:t>
            </a:r>
            <a:r>
              <a:rPr lang="en-US" altLang="ko-KR" sz="1200" b="1" dirty="0"/>
              <a:t>x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 smtClean="0"/>
              <a:t>&gt;&lt;</a:t>
            </a:r>
            <a:r>
              <a:rPr lang="en-US" altLang="ko-KR" sz="1200" dirty="0" err="1" smtClean="0"/>
              <a:t>br</a:t>
            </a:r>
            <a:r>
              <a:rPr lang="en-US" altLang="ko-KR" sz="1200" dirty="0" smtClean="0"/>
              <a:t>&gt;");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/>
              <a:t>("100 + x*2/4 - 3 = " + </a:t>
            </a:r>
            <a:r>
              <a:rPr lang="en-US" altLang="ko-KR" sz="1200" b="1" dirty="0"/>
              <a:t>total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/>
              <a:t>("x/10 = " + </a:t>
            </a:r>
            <a:r>
              <a:rPr lang="en-US" altLang="ko-KR" sz="1200" b="1" dirty="0"/>
              <a:t>div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/>
              <a:t>("</a:t>
            </a:r>
            <a:r>
              <a:rPr lang="en-US" altLang="ko-KR" sz="1200" dirty="0" smtClean="0"/>
              <a:t>x%2 </a:t>
            </a:r>
            <a:r>
              <a:rPr lang="en-US" altLang="ko-KR" sz="1200" dirty="0"/>
              <a:t>= " + </a:t>
            </a:r>
            <a:r>
              <a:rPr lang="en-US" altLang="ko-KR" sz="1200" b="1" dirty="0"/>
              <a:t>mod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1484784"/>
            <a:ext cx="2664296" cy="3010584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02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증감 연산자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612648" y="1311809"/>
            <a:ext cx="8153400" cy="5040560"/>
          </a:xfrm>
        </p:spPr>
        <p:txBody>
          <a:bodyPr/>
          <a:lstStyle/>
          <a:p>
            <a:r>
              <a:rPr lang="ko-KR" altLang="en-US" dirty="0" smtClean="0"/>
              <a:t>증감 연산자 </a:t>
            </a:r>
            <a:r>
              <a:rPr lang="en-US" altLang="ko-KR" dirty="0" smtClean="0"/>
              <a:t>: ++, -- 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6196094" y="2204864"/>
            <a:ext cx="16225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/>
              <a:t>a  =  1;</a:t>
            </a:r>
          </a:p>
          <a:p>
            <a:r>
              <a:rPr lang="en-US" altLang="ko-KR" sz="2000" dirty="0" smtClean="0"/>
              <a:t>b  =  </a:t>
            </a:r>
            <a:r>
              <a:rPr lang="en-US" altLang="ko-KR" sz="2000" b="1" dirty="0" smtClean="0"/>
              <a:t>a ++</a:t>
            </a:r>
            <a:r>
              <a:rPr lang="en-US" altLang="ko-KR" sz="2000" dirty="0" smtClean="0"/>
              <a:t>;</a:t>
            </a:r>
            <a:r>
              <a:rPr lang="en-US" altLang="ko-KR" sz="2000" b="1" dirty="0" smtClean="0"/>
              <a:t> </a:t>
            </a:r>
            <a:endParaRPr lang="ko-KR" altLang="en-US" sz="2000" b="1" dirty="0"/>
          </a:p>
        </p:txBody>
      </p:sp>
      <p:sp>
        <p:nvSpPr>
          <p:cNvPr id="29" name="직사각형 28"/>
          <p:cNvSpPr/>
          <p:nvPr/>
        </p:nvSpPr>
        <p:spPr>
          <a:xfrm>
            <a:off x="6431776" y="3211911"/>
            <a:ext cx="5164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b=1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7156021" y="2780250"/>
            <a:ext cx="38985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600" dirty="0"/>
              <a:t>①</a:t>
            </a:r>
            <a:endParaRPr lang="ko-KR" altLang="en-US" sz="1600" dirty="0"/>
          </a:p>
        </p:txBody>
      </p:sp>
      <p:sp>
        <p:nvSpPr>
          <p:cNvPr id="40" name="직사각형 39"/>
          <p:cNvSpPr/>
          <p:nvPr/>
        </p:nvSpPr>
        <p:spPr>
          <a:xfrm>
            <a:off x="6487882" y="2924944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②</a:t>
            </a:r>
            <a:endParaRPr lang="ko-KR" altLang="en-US" sz="1600" dirty="0"/>
          </a:p>
        </p:txBody>
      </p:sp>
      <p:sp>
        <p:nvSpPr>
          <p:cNvPr id="46" name="직사각형 45"/>
          <p:cNvSpPr/>
          <p:nvPr/>
        </p:nvSpPr>
        <p:spPr>
          <a:xfrm>
            <a:off x="7031758" y="3030456"/>
            <a:ext cx="5645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 a=2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2807340" y="2842814"/>
            <a:ext cx="830357" cy="433528"/>
            <a:chOff x="4932040" y="2685953"/>
            <a:chExt cx="830357" cy="570553"/>
          </a:xfrm>
        </p:grpSpPr>
        <p:sp>
          <p:nvSpPr>
            <p:cNvPr id="50" name="오른쪽 대괄호 49"/>
            <p:cNvSpPr/>
            <p:nvPr/>
          </p:nvSpPr>
          <p:spPr>
            <a:xfrm rot="5400000">
              <a:off x="5049494" y="2599709"/>
              <a:ext cx="539343" cy="774251"/>
            </a:xfrm>
            <a:prstGeom prst="rightBracket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553618" y="2685953"/>
              <a:ext cx="208779" cy="3317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2" name="직사각형 51"/>
          <p:cNvSpPr/>
          <p:nvPr/>
        </p:nvSpPr>
        <p:spPr>
          <a:xfrm>
            <a:off x="2663324" y="2220255"/>
            <a:ext cx="15311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2000" dirty="0" smtClean="0"/>
              <a:t>a  =  </a:t>
            </a:r>
            <a:r>
              <a:rPr lang="en-US" altLang="ko-KR" sz="2000" dirty="0"/>
              <a:t>1;</a:t>
            </a:r>
          </a:p>
          <a:p>
            <a:pPr fontAlgn="base"/>
            <a:r>
              <a:rPr lang="en-US" altLang="ko-KR" sz="2000" dirty="0" smtClean="0"/>
              <a:t>b  =  </a:t>
            </a:r>
            <a:r>
              <a:rPr lang="en-US" altLang="ko-KR" sz="2000" b="1" dirty="0" smtClean="0"/>
              <a:t>++ a</a:t>
            </a:r>
            <a:r>
              <a:rPr lang="en-US" altLang="ko-KR" sz="2000" dirty="0" smtClean="0"/>
              <a:t>;</a:t>
            </a:r>
            <a:endParaRPr lang="en-US" altLang="ko-KR" sz="2000" dirty="0"/>
          </a:p>
        </p:txBody>
      </p:sp>
      <p:sp>
        <p:nvSpPr>
          <p:cNvPr id="53" name="직사각형 52"/>
          <p:cNvSpPr/>
          <p:nvPr/>
        </p:nvSpPr>
        <p:spPr>
          <a:xfrm>
            <a:off x="3581591" y="2768511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①</a:t>
            </a:r>
            <a:endParaRPr lang="ko-KR" altLang="en-US" sz="1600" dirty="0"/>
          </a:p>
        </p:txBody>
      </p:sp>
      <p:sp>
        <p:nvSpPr>
          <p:cNvPr id="54" name="직사각형 53"/>
          <p:cNvSpPr/>
          <p:nvPr/>
        </p:nvSpPr>
        <p:spPr>
          <a:xfrm>
            <a:off x="2904962" y="3224755"/>
            <a:ext cx="5164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b=2</a:t>
            </a:r>
          </a:p>
        </p:txBody>
      </p:sp>
      <p:sp>
        <p:nvSpPr>
          <p:cNvPr id="55" name="오른쪽 대괄호 54"/>
          <p:cNvSpPr/>
          <p:nvPr/>
        </p:nvSpPr>
        <p:spPr>
          <a:xfrm rot="5400000" flipV="1">
            <a:off x="3649493" y="2707512"/>
            <a:ext cx="228622" cy="545158"/>
          </a:xfrm>
          <a:prstGeom prst="rightBracket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56" name="직사각형 55"/>
          <p:cNvSpPr/>
          <p:nvPr/>
        </p:nvSpPr>
        <p:spPr>
          <a:xfrm>
            <a:off x="3581591" y="3043300"/>
            <a:ext cx="5020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a=2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539619" y="2229966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(b) </a:t>
            </a:r>
            <a:r>
              <a:rPr lang="ko-KR" altLang="en-US" sz="1600" dirty="0" smtClean="0"/>
              <a:t>후위연산자</a:t>
            </a:r>
            <a:endParaRPr lang="ko-KR" altLang="en-US" sz="1600" dirty="0"/>
          </a:p>
        </p:txBody>
      </p:sp>
      <p:sp>
        <p:nvSpPr>
          <p:cNvPr id="58" name="TextBox 57"/>
          <p:cNvSpPr txBox="1"/>
          <p:nvPr/>
        </p:nvSpPr>
        <p:spPr>
          <a:xfrm>
            <a:off x="1043608" y="2229966"/>
            <a:ext cx="1515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(a) </a:t>
            </a:r>
            <a:r>
              <a:rPr lang="ko-KR" altLang="en-US" sz="1600" dirty="0" smtClean="0"/>
              <a:t>전위연산자</a:t>
            </a:r>
            <a:endParaRPr lang="ko-KR" altLang="en-US" sz="1600" dirty="0"/>
          </a:p>
        </p:txBody>
      </p:sp>
      <p:sp>
        <p:nvSpPr>
          <p:cNvPr id="59" name="직사각형 58"/>
          <p:cNvSpPr/>
          <p:nvPr/>
        </p:nvSpPr>
        <p:spPr>
          <a:xfrm>
            <a:off x="2523395" y="2220255"/>
            <a:ext cx="1764829" cy="13122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6053825" y="2213833"/>
            <a:ext cx="1764829" cy="13122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2955443" y="2950046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②</a:t>
            </a:r>
            <a:endParaRPr lang="ko-KR" altLang="en-US" sz="16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grpSp>
        <p:nvGrpSpPr>
          <p:cNvPr id="27" name="그룹 26"/>
          <p:cNvGrpSpPr/>
          <p:nvPr/>
        </p:nvGrpSpPr>
        <p:grpSpPr>
          <a:xfrm>
            <a:off x="6372200" y="2842832"/>
            <a:ext cx="830357" cy="433528"/>
            <a:chOff x="4932040" y="2685953"/>
            <a:chExt cx="830357" cy="570553"/>
          </a:xfrm>
        </p:grpSpPr>
        <p:sp>
          <p:nvSpPr>
            <p:cNvPr id="30" name="오른쪽 대괄호 29"/>
            <p:cNvSpPr/>
            <p:nvPr/>
          </p:nvSpPr>
          <p:spPr>
            <a:xfrm rot="5400000">
              <a:off x="5049494" y="2599709"/>
              <a:ext cx="539343" cy="774251"/>
            </a:xfrm>
            <a:prstGeom prst="rightBracket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553618" y="2685953"/>
              <a:ext cx="208779" cy="3317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오른쪽 대괄호 30"/>
          <p:cNvSpPr/>
          <p:nvPr/>
        </p:nvSpPr>
        <p:spPr>
          <a:xfrm rot="5400000">
            <a:off x="7183699" y="2669409"/>
            <a:ext cx="249208" cy="576064"/>
          </a:xfrm>
          <a:prstGeom prst="rightBracket">
            <a:avLst/>
          </a:prstGeom>
          <a:noFill/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" name="타원형 설명선 2"/>
          <p:cNvSpPr/>
          <p:nvPr/>
        </p:nvSpPr>
        <p:spPr>
          <a:xfrm>
            <a:off x="6588224" y="3693289"/>
            <a:ext cx="1832290" cy="577272"/>
          </a:xfrm>
          <a:prstGeom prst="wedgeEllipseCallout">
            <a:avLst>
              <a:gd name="adj1" fmla="val -26311"/>
              <a:gd name="adj2" fmla="val -120051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a++</a:t>
            </a:r>
            <a:r>
              <a:rPr lang="ko-KR" altLang="en-US" sz="1000" dirty="0" smtClean="0">
                <a:solidFill>
                  <a:schemeClr val="tx1"/>
                </a:solidFill>
              </a:rPr>
              <a:t>의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연산은 증가 전의 값 </a:t>
            </a:r>
            <a:r>
              <a:rPr lang="en-US" altLang="ko-KR" sz="1000" dirty="0" smtClean="0">
                <a:solidFill>
                  <a:schemeClr val="tx1"/>
                </a:solidFill>
              </a:rPr>
              <a:t>1</a:t>
            </a:r>
            <a:r>
              <a:rPr lang="ko-KR" altLang="en-US" sz="1000" dirty="0" smtClean="0">
                <a:solidFill>
                  <a:schemeClr val="tx1"/>
                </a:solidFill>
              </a:rPr>
              <a:t>을 반환하여 </a:t>
            </a:r>
            <a:r>
              <a:rPr lang="en-US" altLang="ko-KR" sz="1000" dirty="0" smtClean="0">
                <a:solidFill>
                  <a:schemeClr val="tx1"/>
                </a:solidFill>
              </a:rPr>
              <a:t>b</a:t>
            </a:r>
            <a:r>
              <a:rPr lang="ko-KR" altLang="en-US" sz="1000" dirty="0" smtClean="0">
                <a:solidFill>
                  <a:schemeClr val="tx1"/>
                </a:solidFill>
              </a:rPr>
              <a:t>의 값은 </a:t>
            </a:r>
            <a:r>
              <a:rPr lang="en-US" altLang="ko-KR" sz="1000" dirty="0" smtClean="0">
                <a:solidFill>
                  <a:schemeClr val="tx1"/>
                </a:solidFill>
              </a:rPr>
              <a:t>1</a:t>
            </a:r>
            <a:r>
              <a:rPr lang="ko-KR" altLang="en-US" sz="1000" dirty="0" smtClean="0">
                <a:solidFill>
                  <a:schemeClr val="tx1"/>
                </a:solidFill>
              </a:rPr>
              <a:t>이 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09" y="4931011"/>
            <a:ext cx="8104278" cy="111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5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3059832" y="2996952"/>
            <a:ext cx="5904656" cy="3532374"/>
          </a:xfrm>
          <a:prstGeom prst="rect">
            <a:avLst/>
          </a:prstGeom>
          <a:solidFill>
            <a:schemeClr val="bg1"/>
          </a:solidFill>
          <a:ln w="127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4067943" y="3177098"/>
            <a:ext cx="2924187" cy="3060214"/>
          </a:xfrm>
          <a:prstGeom prst="roundRect">
            <a:avLst>
              <a:gd name="adj" fmla="val 2235"/>
            </a:avLst>
          </a:prstGeom>
          <a:solidFill>
            <a:schemeClr val="accent1">
              <a:lumMod val="20000"/>
              <a:lumOff val="80000"/>
            </a:schemeClr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자바스크립트 </a:t>
            </a:r>
            <a:r>
              <a:rPr lang="ko-KR" altLang="en-US" dirty="0" smtClean="0"/>
              <a:t>언어</a:t>
            </a:r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sz="quarter" idx="1"/>
          </p:nvPr>
        </p:nvSpPr>
        <p:spPr>
          <a:xfrm>
            <a:off x="179512" y="1385051"/>
            <a:ext cx="8153400" cy="5040560"/>
          </a:xfrm>
        </p:spPr>
        <p:txBody>
          <a:bodyPr/>
          <a:lstStyle/>
          <a:p>
            <a:r>
              <a:rPr lang="en-US" altLang="ko-KR" sz="2000" b="1" dirty="0" smtClean="0"/>
              <a:t>JavaScript</a:t>
            </a:r>
          </a:p>
          <a:p>
            <a:pPr lvl="1"/>
            <a:r>
              <a:rPr lang="en-US" altLang="ko-KR" sz="1800" dirty="0" smtClean="0"/>
              <a:t>1995</a:t>
            </a:r>
            <a:r>
              <a:rPr lang="ko-KR" altLang="en-US" sz="1800" dirty="0" smtClean="0"/>
              <a:t>년 </a:t>
            </a:r>
            <a:r>
              <a:rPr lang="ko-KR" altLang="en-US" sz="1800" dirty="0" err="1" smtClean="0"/>
              <a:t>넷스케이프</a:t>
            </a:r>
            <a:r>
              <a:rPr lang="ko-KR" altLang="en-US" sz="1800" dirty="0" smtClean="0"/>
              <a:t> 개발</a:t>
            </a:r>
            <a:endParaRPr lang="en-US" altLang="ko-KR" sz="1800" dirty="0" smtClean="0"/>
          </a:p>
          <a:p>
            <a:pPr lvl="1"/>
            <a:r>
              <a:rPr lang="en-US" altLang="ko-KR" sz="1800" dirty="0"/>
              <a:t>Netscape Navigator 2.0 </a:t>
            </a:r>
            <a:r>
              <a:rPr lang="ko-KR" altLang="en-US" sz="1800" dirty="0"/>
              <a:t>브라우저에 </a:t>
            </a:r>
            <a:r>
              <a:rPr lang="ko-KR" altLang="en-US" sz="1800" dirty="0" smtClean="0"/>
              <a:t>최초 탑재</a:t>
            </a:r>
            <a:endParaRPr lang="en-US" altLang="ko-KR" sz="1800" dirty="0" smtClean="0"/>
          </a:p>
          <a:p>
            <a:pPr lvl="1"/>
            <a:r>
              <a:rPr lang="ko-KR" altLang="en-US" sz="1800" dirty="0"/>
              <a:t>웹 </a:t>
            </a:r>
            <a:r>
              <a:rPr lang="ko-KR" altLang="en-US" sz="1800" dirty="0" smtClean="0"/>
              <a:t>프로그래밍 개념 창시</a:t>
            </a:r>
            <a:endParaRPr lang="en-US" altLang="ko-KR" sz="1800" dirty="0" smtClean="0"/>
          </a:p>
          <a:p>
            <a:pPr fontAlgn="base"/>
            <a:r>
              <a:rPr lang="ko-KR" altLang="en-US" sz="2000" dirty="0" smtClean="0"/>
              <a:t>특징</a:t>
            </a:r>
            <a:endParaRPr lang="en-US" altLang="ko-KR" sz="2000" dirty="0" smtClean="0"/>
          </a:p>
          <a:p>
            <a:pPr lvl="1" fontAlgn="base"/>
            <a:r>
              <a:rPr lang="en-US" altLang="ko-KR" sz="1800" dirty="0"/>
              <a:t>HTML </a:t>
            </a:r>
            <a:r>
              <a:rPr lang="ko-KR" altLang="en-US" sz="1800" dirty="0"/>
              <a:t>문서에 </a:t>
            </a:r>
            <a:r>
              <a:rPr lang="ko-KR" altLang="en-US" sz="1800" dirty="0" smtClean="0"/>
              <a:t>내장</a:t>
            </a:r>
            <a:endParaRPr lang="en-US" altLang="ko-KR" sz="1800" dirty="0" smtClean="0"/>
          </a:p>
          <a:p>
            <a:pPr lvl="2" fontAlgn="base"/>
            <a:r>
              <a:rPr lang="ko-KR" altLang="en-US" sz="1600" dirty="0" smtClean="0"/>
              <a:t>조각 </a:t>
            </a:r>
            <a:r>
              <a:rPr lang="ko-KR" altLang="en-US" sz="1600" dirty="0"/>
              <a:t>소스 </a:t>
            </a:r>
            <a:r>
              <a:rPr lang="ko-KR" altLang="en-US" sz="1600" dirty="0" smtClean="0"/>
              <a:t>코드</a:t>
            </a:r>
            <a:endParaRPr lang="ko-KR" altLang="en-US" sz="1600" dirty="0"/>
          </a:p>
          <a:p>
            <a:pPr lvl="1" fontAlgn="base"/>
            <a:r>
              <a:rPr lang="ko-KR" altLang="en-US" sz="1800" dirty="0" smtClean="0"/>
              <a:t>스크립트 언어</a:t>
            </a:r>
            <a:endParaRPr lang="en-US" altLang="ko-KR" sz="1800" dirty="0" smtClean="0"/>
          </a:p>
          <a:p>
            <a:pPr lvl="2" fontAlgn="base"/>
            <a:r>
              <a:rPr lang="ko-KR" altLang="en-US" sz="1600" dirty="0" smtClean="0"/>
              <a:t>인터프리터 실행</a:t>
            </a:r>
            <a:endParaRPr lang="en-US" altLang="ko-KR" sz="1600" dirty="0" smtClean="0"/>
          </a:p>
          <a:p>
            <a:pPr lvl="2" fontAlgn="base"/>
            <a:r>
              <a:rPr lang="ko-KR" altLang="en-US" sz="1600" dirty="0" smtClean="0"/>
              <a:t>컴파일 필요 없음</a:t>
            </a:r>
            <a:r>
              <a:rPr lang="en-US" altLang="ko-KR" sz="1600" dirty="0" smtClean="0"/>
              <a:t> </a:t>
            </a:r>
            <a:endParaRPr lang="ko-KR" altLang="en-US" sz="1600" dirty="0"/>
          </a:p>
          <a:p>
            <a:pPr lvl="1" fontAlgn="base"/>
            <a:r>
              <a:rPr lang="ko-KR" altLang="en-US" sz="1800" dirty="0" smtClean="0"/>
              <a:t>단순</a:t>
            </a:r>
            <a:endParaRPr lang="en-US" altLang="ko-KR" sz="1800" dirty="0" smtClean="0"/>
          </a:p>
          <a:p>
            <a:pPr lvl="2" fontAlgn="base"/>
            <a:r>
              <a:rPr lang="en-US" altLang="ko-KR" sz="1600" dirty="0" smtClean="0"/>
              <a:t>C</a:t>
            </a:r>
            <a:r>
              <a:rPr lang="ko-KR" altLang="en-US" sz="1600" dirty="0"/>
              <a:t>언어 </a:t>
            </a:r>
            <a:r>
              <a:rPr lang="ko-KR" altLang="en-US" sz="1600" dirty="0" smtClean="0"/>
              <a:t>구조 차용</a:t>
            </a:r>
            <a:endParaRPr lang="en-US" altLang="ko-KR" sz="1600" dirty="0" smtClean="0"/>
          </a:p>
          <a:p>
            <a:pPr lvl="2" fontAlgn="base"/>
            <a:r>
              <a:rPr lang="ko-KR" altLang="en-US" sz="1600" dirty="0" smtClean="0"/>
              <a:t>배우기 쉬움</a:t>
            </a:r>
            <a:endParaRPr lang="ko-KR" altLang="en-US" sz="1600" dirty="0"/>
          </a:p>
          <a:p>
            <a:pPr lvl="1"/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세로로 말린 두루마리 모양 3"/>
          <p:cNvSpPr/>
          <p:nvPr/>
        </p:nvSpPr>
        <p:spPr>
          <a:xfrm>
            <a:off x="3203847" y="3357118"/>
            <a:ext cx="2417653" cy="2664296"/>
          </a:xfrm>
          <a:prstGeom prst="verticalScroll">
            <a:avLst>
              <a:gd name="adj" fmla="val 10329"/>
            </a:avLst>
          </a:prstGeom>
          <a:solidFill>
            <a:schemeClr val="bg1"/>
          </a:solidFill>
          <a:ln w="952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80000"/>
            <a:r>
              <a:rPr lang="en-US" altLang="ko-KR" sz="1050" dirty="0" smtClean="0">
                <a:solidFill>
                  <a:schemeClr val="tx1"/>
                </a:solidFill>
              </a:rPr>
              <a:t>&lt;html&gt;</a:t>
            </a:r>
          </a:p>
          <a:p>
            <a:pPr defTabSz="180000"/>
            <a:r>
              <a:rPr lang="en-US" altLang="ko-KR" sz="1050" dirty="0" smtClean="0">
                <a:solidFill>
                  <a:schemeClr val="tx1"/>
                </a:solidFill>
              </a:rPr>
              <a:t>&lt;head&gt;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&lt;script&gt;</a:t>
            </a:r>
          </a:p>
          <a:p>
            <a:pPr defTabSz="180000"/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   </a:t>
            </a:r>
            <a:r>
              <a:rPr lang="en-US" altLang="ko-KR" sz="1100" b="1" dirty="0" err="1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var</a:t>
            </a:r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 sum = 0;</a:t>
            </a:r>
          </a:p>
          <a:p>
            <a:pPr defTabSz="180000"/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	for(n=0; n&lt;10; n++)			sum += n;</a:t>
            </a:r>
          </a:p>
          <a:p>
            <a:pPr defTabSz="180000"/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	alert(“</a:t>
            </a:r>
            <a:r>
              <a:rPr lang="ko-KR" altLang="en-US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합은 </a:t>
            </a:r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= “ + sum);</a:t>
            </a:r>
          </a:p>
          <a:p>
            <a:pPr defTabSz="180000"/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&lt;/script&gt;</a:t>
            </a:r>
          </a:p>
          <a:p>
            <a:pPr defTabSz="180000"/>
            <a:r>
              <a:rPr lang="en-US" altLang="ko-KR" sz="1100" dirty="0" smtClean="0">
                <a:solidFill>
                  <a:schemeClr val="tx1"/>
                </a:solidFill>
              </a:rPr>
              <a:t>&lt;head&gt;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050" dirty="0" smtClean="0">
                <a:solidFill>
                  <a:schemeClr val="tx1"/>
                </a:solidFill>
              </a:rPr>
              <a:t>&lt;body&gt;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050" dirty="0" smtClean="0">
                <a:solidFill>
                  <a:schemeClr val="tx1"/>
                </a:solidFill>
              </a:rPr>
              <a:t>	…</a:t>
            </a:r>
          </a:p>
          <a:p>
            <a:pPr defTabSz="180000"/>
            <a:r>
              <a:rPr lang="en-US" altLang="ko-KR" sz="1050" dirty="0" smtClean="0">
                <a:solidFill>
                  <a:schemeClr val="tx1"/>
                </a:solidFill>
              </a:rPr>
              <a:t>&lt;/body&gt;</a:t>
            </a:r>
          </a:p>
          <a:p>
            <a:pPr defTabSz="180000"/>
            <a:r>
              <a:rPr lang="en-US" altLang="ko-KR" sz="1050" dirty="0" smtClean="0">
                <a:solidFill>
                  <a:schemeClr val="tx1"/>
                </a:solidFill>
              </a:rPr>
              <a:t>&lt;/html&gt;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3532339" y="4156126"/>
            <a:ext cx="1790015" cy="722348"/>
          </a:xfrm>
          <a:custGeom>
            <a:avLst/>
            <a:gdLst>
              <a:gd name="connsiteX0" fmla="*/ 467360 w 1719513"/>
              <a:gd name="connsiteY0" fmla="*/ 30480 h 1209040"/>
              <a:gd name="connsiteX1" fmla="*/ 203200 w 1719513"/>
              <a:gd name="connsiteY1" fmla="*/ 40640 h 1209040"/>
              <a:gd name="connsiteX2" fmla="*/ 121920 w 1719513"/>
              <a:gd name="connsiteY2" fmla="*/ 50800 h 1209040"/>
              <a:gd name="connsiteX3" fmla="*/ 60960 w 1719513"/>
              <a:gd name="connsiteY3" fmla="*/ 71120 h 1209040"/>
              <a:gd name="connsiteX4" fmla="*/ 40640 w 1719513"/>
              <a:gd name="connsiteY4" fmla="*/ 223520 h 1209040"/>
              <a:gd name="connsiteX5" fmla="*/ 10160 w 1719513"/>
              <a:gd name="connsiteY5" fmla="*/ 325120 h 1209040"/>
              <a:gd name="connsiteX6" fmla="*/ 0 w 1719513"/>
              <a:gd name="connsiteY6" fmla="*/ 386080 h 1209040"/>
              <a:gd name="connsiteX7" fmla="*/ 10160 w 1719513"/>
              <a:gd name="connsiteY7" fmla="*/ 965200 h 1209040"/>
              <a:gd name="connsiteX8" fmla="*/ 50800 w 1719513"/>
              <a:gd name="connsiteY8" fmla="*/ 1026160 h 1209040"/>
              <a:gd name="connsiteX9" fmla="*/ 60960 w 1719513"/>
              <a:gd name="connsiteY9" fmla="*/ 1056640 h 1209040"/>
              <a:gd name="connsiteX10" fmla="*/ 152400 w 1719513"/>
              <a:gd name="connsiteY10" fmla="*/ 1107440 h 1209040"/>
              <a:gd name="connsiteX11" fmla="*/ 213360 w 1719513"/>
              <a:gd name="connsiteY11" fmla="*/ 1158240 h 1209040"/>
              <a:gd name="connsiteX12" fmla="*/ 254000 w 1719513"/>
              <a:gd name="connsiteY12" fmla="*/ 1168400 h 1209040"/>
              <a:gd name="connsiteX13" fmla="*/ 284480 w 1719513"/>
              <a:gd name="connsiteY13" fmla="*/ 1188720 h 1209040"/>
              <a:gd name="connsiteX14" fmla="*/ 335280 w 1719513"/>
              <a:gd name="connsiteY14" fmla="*/ 1198880 h 1209040"/>
              <a:gd name="connsiteX15" fmla="*/ 365760 w 1719513"/>
              <a:gd name="connsiteY15" fmla="*/ 1209040 h 1209040"/>
              <a:gd name="connsiteX16" fmla="*/ 924560 w 1719513"/>
              <a:gd name="connsiteY16" fmla="*/ 1198880 h 1209040"/>
              <a:gd name="connsiteX17" fmla="*/ 995680 w 1719513"/>
              <a:gd name="connsiteY17" fmla="*/ 1188720 h 1209040"/>
              <a:gd name="connsiteX18" fmla="*/ 1158240 w 1719513"/>
              <a:gd name="connsiteY18" fmla="*/ 1178560 h 1209040"/>
              <a:gd name="connsiteX19" fmla="*/ 1341120 w 1719513"/>
              <a:gd name="connsiteY19" fmla="*/ 1158240 h 1209040"/>
              <a:gd name="connsiteX20" fmla="*/ 1473200 w 1719513"/>
              <a:gd name="connsiteY20" fmla="*/ 1148080 h 1209040"/>
              <a:gd name="connsiteX21" fmla="*/ 1554480 w 1719513"/>
              <a:gd name="connsiteY21" fmla="*/ 1076960 h 1209040"/>
              <a:gd name="connsiteX22" fmla="*/ 1564640 w 1719513"/>
              <a:gd name="connsiteY22" fmla="*/ 1046480 h 1209040"/>
              <a:gd name="connsiteX23" fmla="*/ 1595120 w 1719513"/>
              <a:gd name="connsiteY23" fmla="*/ 1036320 h 1209040"/>
              <a:gd name="connsiteX24" fmla="*/ 1625600 w 1719513"/>
              <a:gd name="connsiteY24" fmla="*/ 1016000 h 1209040"/>
              <a:gd name="connsiteX25" fmla="*/ 1666240 w 1719513"/>
              <a:gd name="connsiteY25" fmla="*/ 955040 h 1209040"/>
              <a:gd name="connsiteX26" fmla="*/ 1686560 w 1719513"/>
              <a:gd name="connsiteY26" fmla="*/ 883920 h 1209040"/>
              <a:gd name="connsiteX27" fmla="*/ 1696720 w 1719513"/>
              <a:gd name="connsiteY27" fmla="*/ 772160 h 1209040"/>
              <a:gd name="connsiteX28" fmla="*/ 1706880 w 1719513"/>
              <a:gd name="connsiteY28" fmla="*/ 711200 h 1209040"/>
              <a:gd name="connsiteX29" fmla="*/ 1717040 w 1719513"/>
              <a:gd name="connsiteY29" fmla="*/ 426720 h 1209040"/>
              <a:gd name="connsiteX30" fmla="*/ 1686560 w 1719513"/>
              <a:gd name="connsiteY30" fmla="*/ 213360 h 1209040"/>
              <a:gd name="connsiteX31" fmla="*/ 1595120 w 1719513"/>
              <a:gd name="connsiteY31" fmla="*/ 142240 h 1209040"/>
              <a:gd name="connsiteX32" fmla="*/ 1564640 w 1719513"/>
              <a:gd name="connsiteY32" fmla="*/ 121920 h 1209040"/>
              <a:gd name="connsiteX33" fmla="*/ 1544320 w 1719513"/>
              <a:gd name="connsiteY33" fmla="*/ 91440 h 1209040"/>
              <a:gd name="connsiteX34" fmla="*/ 1513840 w 1719513"/>
              <a:gd name="connsiteY34" fmla="*/ 81280 h 1209040"/>
              <a:gd name="connsiteX35" fmla="*/ 1361440 w 1719513"/>
              <a:gd name="connsiteY35" fmla="*/ 71120 h 1209040"/>
              <a:gd name="connsiteX36" fmla="*/ 1259840 w 1719513"/>
              <a:gd name="connsiteY36" fmla="*/ 50800 h 1209040"/>
              <a:gd name="connsiteX37" fmla="*/ 1198880 w 1719513"/>
              <a:gd name="connsiteY37" fmla="*/ 40640 h 1209040"/>
              <a:gd name="connsiteX38" fmla="*/ 1168400 w 1719513"/>
              <a:gd name="connsiteY38" fmla="*/ 30480 h 1209040"/>
              <a:gd name="connsiteX39" fmla="*/ 721360 w 1719513"/>
              <a:gd name="connsiteY39" fmla="*/ 10160 h 1209040"/>
              <a:gd name="connsiteX40" fmla="*/ 660400 w 1719513"/>
              <a:gd name="connsiteY40" fmla="*/ 0 h 1209040"/>
              <a:gd name="connsiteX41" fmla="*/ 467360 w 1719513"/>
              <a:gd name="connsiteY41" fmla="*/ 30480 h 120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19513" h="1209040">
                <a:moveTo>
                  <a:pt x="467360" y="30480"/>
                </a:moveTo>
                <a:cubicBezTo>
                  <a:pt x="391160" y="37253"/>
                  <a:pt x="291166" y="35466"/>
                  <a:pt x="203200" y="40640"/>
                </a:cubicBezTo>
                <a:cubicBezTo>
                  <a:pt x="175943" y="42243"/>
                  <a:pt x="148618" y="45079"/>
                  <a:pt x="121920" y="50800"/>
                </a:cubicBezTo>
                <a:cubicBezTo>
                  <a:pt x="100976" y="55288"/>
                  <a:pt x="60960" y="71120"/>
                  <a:pt x="60960" y="71120"/>
                </a:cubicBezTo>
                <a:cubicBezTo>
                  <a:pt x="35583" y="147252"/>
                  <a:pt x="60529" y="64409"/>
                  <a:pt x="40640" y="223520"/>
                </a:cubicBezTo>
                <a:cubicBezTo>
                  <a:pt x="31806" y="294189"/>
                  <a:pt x="24892" y="236725"/>
                  <a:pt x="10160" y="325120"/>
                </a:cubicBezTo>
                <a:lnTo>
                  <a:pt x="0" y="386080"/>
                </a:lnTo>
                <a:cubicBezTo>
                  <a:pt x="3387" y="579120"/>
                  <a:pt x="-5115" y="772735"/>
                  <a:pt x="10160" y="965200"/>
                </a:cubicBezTo>
                <a:cubicBezTo>
                  <a:pt x="12092" y="989545"/>
                  <a:pt x="43077" y="1002992"/>
                  <a:pt x="50800" y="1026160"/>
                </a:cubicBezTo>
                <a:cubicBezTo>
                  <a:pt x="54187" y="1036320"/>
                  <a:pt x="53387" y="1049067"/>
                  <a:pt x="60960" y="1056640"/>
                </a:cubicBezTo>
                <a:cubicBezTo>
                  <a:pt x="125029" y="1120709"/>
                  <a:pt x="101296" y="1081888"/>
                  <a:pt x="152400" y="1107440"/>
                </a:cubicBezTo>
                <a:cubicBezTo>
                  <a:pt x="295264" y="1178872"/>
                  <a:pt x="56071" y="1068361"/>
                  <a:pt x="213360" y="1158240"/>
                </a:cubicBezTo>
                <a:cubicBezTo>
                  <a:pt x="225484" y="1165168"/>
                  <a:pt x="240453" y="1165013"/>
                  <a:pt x="254000" y="1168400"/>
                </a:cubicBezTo>
                <a:cubicBezTo>
                  <a:pt x="264160" y="1175173"/>
                  <a:pt x="273047" y="1184433"/>
                  <a:pt x="284480" y="1188720"/>
                </a:cubicBezTo>
                <a:cubicBezTo>
                  <a:pt x="300649" y="1194783"/>
                  <a:pt x="318527" y="1194692"/>
                  <a:pt x="335280" y="1198880"/>
                </a:cubicBezTo>
                <a:cubicBezTo>
                  <a:pt x="345670" y="1201477"/>
                  <a:pt x="355600" y="1205653"/>
                  <a:pt x="365760" y="1209040"/>
                </a:cubicBezTo>
                <a:lnTo>
                  <a:pt x="924560" y="1198880"/>
                </a:lnTo>
                <a:cubicBezTo>
                  <a:pt x="948495" y="1198108"/>
                  <a:pt x="971823" y="1190795"/>
                  <a:pt x="995680" y="1188720"/>
                </a:cubicBezTo>
                <a:cubicBezTo>
                  <a:pt x="1049768" y="1184017"/>
                  <a:pt x="1104053" y="1181947"/>
                  <a:pt x="1158240" y="1178560"/>
                </a:cubicBezTo>
                <a:cubicBezTo>
                  <a:pt x="1237644" y="1152092"/>
                  <a:pt x="1175069" y="1170101"/>
                  <a:pt x="1341120" y="1158240"/>
                </a:cubicBezTo>
                <a:lnTo>
                  <a:pt x="1473200" y="1148080"/>
                </a:lnTo>
                <a:cubicBezTo>
                  <a:pt x="1518920" y="1117600"/>
                  <a:pt x="1533313" y="1119293"/>
                  <a:pt x="1554480" y="1076960"/>
                </a:cubicBezTo>
                <a:cubicBezTo>
                  <a:pt x="1559269" y="1067381"/>
                  <a:pt x="1557067" y="1054053"/>
                  <a:pt x="1564640" y="1046480"/>
                </a:cubicBezTo>
                <a:cubicBezTo>
                  <a:pt x="1572213" y="1038907"/>
                  <a:pt x="1585541" y="1041109"/>
                  <a:pt x="1595120" y="1036320"/>
                </a:cubicBezTo>
                <a:cubicBezTo>
                  <a:pt x="1606042" y="1030859"/>
                  <a:pt x="1615440" y="1022773"/>
                  <a:pt x="1625600" y="1016000"/>
                </a:cubicBezTo>
                <a:cubicBezTo>
                  <a:pt x="1649758" y="943526"/>
                  <a:pt x="1615503" y="1031146"/>
                  <a:pt x="1666240" y="955040"/>
                </a:cubicBezTo>
                <a:cubicBezTo>
                  <a:pt x="1672070" y="946295"/>
                  <a:pt x="1685205" y="889339"/>
                  <a:pt x="1686560" y="883920"/>
                </a:cubicBezTo>
                <a:cubicBezTo>
                  <a:pt x="1689947" y="846667"/>
                  <a:pt x="1692349" y="809311"/>
                  <a:pt x="1696720" y="772160"/>
                </a:cubicBezTo>
                <a:cubicBezTo>
                  <a:pt x="1699127" y="751701"/>
                  <a:pt x="1705670" y="731765"/>
                  <a:pt x="1706880" y="711200"/>
                </a:cubicBezTo>
                <a:cubicBezTo>
                  <a:pt x="1712452" y="616477"/>
                  <a:pt x="1713653" y="521547"/>
                  <a:pt x="1717040" y="426720"/>
                </a:cubicBezTo>
                <a:cubicBezTo>
                  <a:pt x="1711041" y="318734"/>
                  <a:pt x="1739779" y="277223"/>
                  <a:pt x="1686560" y="213360"/>
                </a:cubicBezTo>
                <a:cubicBezTo>
                  <a:pt x="1656717" y="177548"/>
                  <a:pt x="1637601" y="170561"/>
                  <a:pt x="1595120" y="142240"/>
                </a:cubicBezTo>
                <a:lnTo>
                  <a:pt x="1564640" y="121920"/>
                </a:lnTo>
                <a:cubicBezTo>
                  <a:pt x="1557867" y="111760"/>
                  <a:pt x="1553855" y="99068"/>
                  <a:pt x="1544320" y="91440"/>
                </a:cubicBezTo>
                <a:cubicBezTo>
                  <a:pt x="1535957" y="84750"/>
                  <a:pt x="1524484" y="82463"/>
                  <a:pt x="1513840" y="81280"/>
                </a:cubicBezTo>
                <a:cubicBezTo>
                  <a:pt x="1463239" y="75658"/>
                  <a:pt x="1412240" y="74507"/>
                  <a:pt x="1361440" y="71120"/>
                </a:cubicBezTo>
                <a:cubicBezTo>
                  <a:pt x="1152547" y="36305"/>
                  <a:pt x="1411403" y="81113"/>
                  <a:pt x="1259840" y="50800"/>
                </a:cubicBezTo>
                <a:cubicBezTo>
                  <a:pt x="1239640" y="46760"/>
                  <a:pt x="1218990" y="45109"/>
                  <a:pt x="1198880" y="40640"/>
                </a:cubicBezTo>
                <a:cubicBezTo>
                  <a:pt x="1188425" y="38317"/>
                  <a:pt x="1179051" y="31601"/>
                  <a:pt x="1168400" y="30480"/>
                </a:cubicBezTo>
                <a:cubicBezTo>
                  <a:pt x="1069319" y="20050"/>
                  <a:pt x="783643" y="12384"/>
                  <a:pt x="721360" y="10160"/>
                </a:cubicBezTo>
                <a:cubicBezTo>
                  <a:pt x="701040" y="6773"/>
                  <a:pt x="681000" y="0"/>
                  <a:pt x="660400" y="0"/>
                </a:cubicBezTo>
                <a:cubicBezTo>
                  <a:pt x="585816" y="0"/>
                  <a:pt x="543560" y="23707"/>
                  <a:pt x="467360" y="30480"/>
                </a:cubicBezTo>
                <a:close/>
              </a:path>
            </a:pathLst>
          </a:custGeom>
          <a:noFill/>
          <a:ln w="9525">
            <a:solidFill>
              <a:srgbClr val="66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652120" y="4156126"/>
            <a:ext cx="1170155" cy="6041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accent2">
                    <a:lumMod val="75000"/>
                  </a:schemeClr>
                </a:solidFill>
              </a:rPr>
              <a:t>자바스크립트 </a:t>
            </a:r>
            <a:endParaRPr lang="en-US" altLang="ko-KR" sz="12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accent2">
                    <a:lumMod val="75000"/>
                  </a:schemeClr>
                </a:solidFill>
              </a:rPr>
              <a:t>코드 처리기</a:t>
            </a:r>
            <a:endParaRPr lang="ko-KR" altLang="en-US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962323" y="3324744"/>
            <a:ext cx="9092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00B0F0"/>
                </a:solidFill>
              </a:rPr>
              <a:t>index.html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86298" y="4790101"/>
            <a:ext cx="1511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accent2">
                    <a:lumMod val="75000"/>
                  </a:schemeClr>
                </a:solidFill>
              </a:rPr>
              <a:t>컴파일 없이</a:t>
            </a:r>
            <a:endParaRPr lang="en-US" altLang="ko-KR" sz="10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accent2">
                    <a:lumMod val="75000"/>
                  </a:schemeClr>
                </a:solidFill>
              </a:rPr>
              <a:t> 바로 실행</a:t>
            </a:r>
            <a:endParaRPr lang="ko-KR" alt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왼쪽 화살표 20"/>
          <p:cNvSpPr/>
          <p:nvPr/>
        </p:nvSpPr>
        <p:spPr>
          <a:xfrm>
            <a:off x="5182730" y="4413863"/>
            <a:ext cx="458935" cy="120560"/>
          </a:xfrm>
          <a:prstGeom prst="leftArrow">
            <a:avLst/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350132" y="5294232"/>
            <a:ext cx="1014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accent2">
                    <a:lumMod val="75000"/>
                  </a:schemeClr>
                </a:solidFill>
              </a:rPr>
              <a:t>자바스크립트</a:t>
            </a:r>
            <a:endParaRPr lang="en-US" altLang="ko-KR" sz="10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accent2">
                    <a:lumMod val="75000"/>
                  </a:schemeClr>
                </a:solidFill>
              </a:rPr>
              <a:t>코드</a:t>
            </a:r>
            <a:endParaRPr lang="ko-KR" alt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7128069" y="3918896"/>
            <a:ext cx="1700481" cy="1231052"/>
            <a:chOff x="683568" y="390581"/>
            <a:chExt cx="3305175" cy="2075748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568" y="390581"/>
              <a:ext cx="1828800" cy="2066925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2368" y="408929"/>
              <a:ext cx="1476375" cy="2057400"/>
            </a:xfrm>
            <a:prstGeom prst="rect">
              <a:avLst/>
            </a:prstGeom>
          </p:spPr>
        </p:pic>
      </p:grpSp>
      <p:sp>
        <p:nvSpPr>
          <p:cNvPr id="27" name="오른쪽 화살표 26"/>
          <p:cNvSpPr/>
          <p:nvPr/>
        </p:nvSpPr>
        <p:spPr>
          <a:xfrm>
            <a:off x="6824530" y="4419303"/>
            <a:ext cx="314706" cy="115119"/>
          </a:xfrm>
          <a:prstGeom prst="rightArrow">
            <a:avLst/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899925" y="5910584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ko-KR" altLang="en-US" sz="1400" smtClean="0"/>
              <a:t>웹 브라우저</a:t>
            </a:r>
            <a:endParaRPr lang="ko-KR" altLang="en-US" sz="1400" dirty="0"/>
          </a:p>
        </p:txBody>
      </p:sp>
      <p:sp>
        <p:nvSpPr>
          <p:cNvPr id="33" name="자유형 32"/>
          <p:cNvSpPr/>
          <p:nvPr/>
        </p:nvSpPr>
        <p:spPr>
          <a:xfrm>
            <a:off x="4828784" y="4835047"/>
            <a:ext cx="652194" cy="682185"/>
          </a:xfrm>
          <a:custGeom>
            <a:avLst/>
            <a:gdLst>
              <a:gd name="connsiteX0" fmla="*/ 532356 w 532356"/>
              <a:gd name="connsiteY0" fmla="*/ 651353 h 651353"/>
              <a:gd name="connsiteX1" fmla="*/ 118997 w 532356"/>
              <a:gd name="connsiteY1" fmla="*/ 482252 h 651353"/>
              <a:gd name="connsiteX2" fmla="*/ 0 w 532356"/>
              <a:gd name="connsiteY2" fmla="*/ 0 h 651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356" h="651353">
                <a:moveTo>
                  <a:pt x="532356" y="651353"/>
                </a:moveTo>
                <a:cubicBezTo>
                  <a:pt x="370039" y="621082"/>
                  <a:pt x="207723" y="590811"/>
                  <a:pt x="118997" y="482252"/>
                </a:cubicBezTo>
                <a:cubicBezTo>
                  <a:pt x="30271" y="373693"/>
                  <a:pt x="18789" y="82463"/>
                  <a:pt x="0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981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대입 </a:t>
            </a:r>
            <a:r>
              <a:rPr lang="ko-KR" altLang="en-US" dirty="0" smtClean="0"/>
              <a:t>연산자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대입 </a:t>
            </a:r>
            <a:r>
              <a:rPr lang="ko-KR" altLang="en-US" dirty="0" smtClean="0"/>
              <a:t>연산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오른쪽 식의 </a:t>
            </a:r>
            <a:r>
              <a:rPr lang="ko-KR" altLang="en-US" dirty="0"/>
              <a:t>결과를 </a:t>
            </a:r>
            <a:r>
              <a:rPr lang="ko-KR" altLang="en-US" dirty="0" smtClean="0"/>
              <a:t>왼쪽 </a:t>
            </a:r>
            <a:r>
              <a:rPr lang="ko-KR" altLang="en-US" dirty="0"/>
              <a:t>변수에 </a:t>
            </a:r>
            <a:r>
              <a:rPr lang="ko-KR" altLang="en-US" dirty="0" smtClean="0"/>
              <a:t>대입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대입연산자 종류</a:t>
            </a:r>
            <a:endParaRPr lang="ko-KR" altLang="en-US" dirty="0"/>
          </a:p>
          <a:p>
            <a:endParaRPr lang="en-US" altLang="ko-KR" dirty="0" smtClean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03648" y="1988840"/>
            <a:ext cx="552636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a=1, b=3;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 = b;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b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값이 대입되어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a=3, b=3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 된다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 += b;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 = a + b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연산이 이루어져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a=6, b=3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 된다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3876922"/>
            <a:ext cx="8241442" cy="2524297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512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smtClean="0"/>
              <a:t>–9 </a:t>
            </a:r>
            <a:r>
              <a:rPr lang="ko-KR" altLang="en-US" dirty="0"/>
              <a:t>대입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09600" y="1484784"/>
            <a:ext cx="4824536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head&gt;&lt;title&gt;</a:t>
            </a:r>
            <a:r>
              <a:rPr lang="ko-KR" altLang="en-US" sz="1400" dirty="0"/>
              <a:t>대입 연산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대입 연산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var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x=3, y=3, z=3;</a:t>
            </a:r>
          </a:p>
          <a:p>
            <a:pPr defTabSz="180000"/>
            <a:r>
              <a:rPr lang="es-ES" altLang="ko-KR" sz="1400" dirty="0" smtClean="0"/>
              <a:t>	document.write</a:t>
            </a:r>
            <a:r>
              <a:rPr lang="es-ES" altLang="ko-KR" sz="1400" dirty="0"/>
              <a:t>("x=" + x + ", y=" + y);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pl-PL" altLang="ko-KR" sz="1400" dirty="0" smtClean="0"/>
              <a:t>document.write</a:t>
            </a:r>
            <a:r>
              <a:rPr lang="pl-PL" altLang="ko-KR" sz="1400" dirty="0"/>
              <a:t>(", z=" + z + "&lt;br&gt;&lt;br&gt;");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smtClean="0"/>
              <a:t>	x </a:t>
            </a:r>
            <a:r>
              <a:rPr lang="en-US" altLang="ko-KR" sz="1400" dirty="0"/>
              <a:t>+= 3; // x=x+3 -&gt; x=6</a:t>
            </a:r>
          </a:p>
          <a:p>
            <a:pPr defTabSz="180000"/>
            <a:r>
              <a:rPr lang="en-US" altLang="ko-KR" sz="1400" dirty="0" smtClean="0"/>
              <a:t>	y </a:t>
            </a:r>
            <a:r>
              <a:rPr lang="en-US" altLang="ko-KR" sz="1400" dirty="0"/>
              <a:t>*= 3; // y=y*3 -&gt; y=9</a:t>
            </a:r>
          </a:p>
          <a:p>
            <a:pPr defTabSz="180000"/>
            <a:r>
              <a:rPr lang="en-US" altLang="ko-KR" sz="1400" dirty="0" smtClean="0"/>
              <a:t>	z </a:t>
            </a:r>
            <a:r>
              <a:rPr lang="en-US" altLang="ko-KR" sz="1400" dirty="0"/>
              <a:t>%= 2; // z=z%2 -&gt; </a:t>
            </a:r>
            <a:r>
              <a:rPr lang="en-US" altLang="ko-KR" sz="1400" dirty="0" smtClean="0"/>
              <a:t>z=1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("x += 3; </a:t>
            </a:r>
            <a:r>
              <a:rPr lang="ko-KR" altLang="en-US" sz="1400" dirty="0"/>
              <a:t>실행 후</a:t>
            </a:r>
            <a:r>
              <a:rPr lang="en-US" altLang="ko-KR" sz="1400" dirty="0"/>
              <a:t>, x=" + x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("y *= 3; </a:t>
            </a:r>
            <a:r>
              <a:rPr lang="ko-KR" altLang="en-US" sz="1400" dirty="0"/>
              <a:t>실행 후</a:t>
            </a:r>
            <a:r>
              <a:rPr lang="en-US" altLang="ko-KR" sz="1400" dirty="0"/>
              <a:t>, y=" + y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("z %= 2; </a:t>
            </a:r>
            <a:r>
              <a:rPr lang="ko-KR" altLang="en-US" sz="1400" dirty="0"/>
              <a:t>실행 후</a:t>
            </a:r>
            <a:r>
              <a:rPr lang="en-US" altLang="ko-KR" sz="1400" dirty="0"/>
              <a:t>, z=" + z);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1484784"/>
            <a:ext cx="2491047" cy="2831927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90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비교 </a:t>
            </a:r>
            <a:r>
              <a:rPr lang="ko-KR" altLang="en-US" dirty="0" smtClean="0"/>
              <a:t>연산자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비교 </a:t>
            </a:r>
            <a:r>
              <a:rPr lang="ko-KR" altLang="en-US" dirty="0" smtClean="0"/>
              <a:t>연산 </a:t>
            </a:r>
            <a:r>
              <a:rPr lang="en-US" altLang="ko-KR" dirty="0" smtClean="0"/>
              <a:t>: </a:t>
            </a:r>
            <a:r>
              <a:rPr lang="ko-KR" altLang="en-US" dirty="0"/>
              <a:t>두 </a:t>
            </a:r>
            <a:r>
              <a:rPr lang="ko-KR" altLang="en-US" dirty="0" smtClean="0"/>
              <a:t>값 비교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/>
              <a:t>true</a:t>
            </a:r>
            <a:r>
              <a:rPr lang="ko-KR" altLang="en-US" dirty="0"/>
              <a:t>나 </a:t>
            </a:r>
            <a:r>
              <a:rPr lang="en-US" altLang="ko-KR" dirty="0"/>
              <a:t>false</a:t>
            </a:r>
            <a:r>
              <a:rPr lang="ko-KR" altLang="en-US" dirty="0"/>
              <a:t>의 결과를 내는 </a:t>
            </a:r>
            <a:r>
              <a:rPr lang="ko-KR" altLang="en-US" dirty="0" smtClean="0"/>
              <a:t>연산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비교 연산자 종류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59632" y="1988840"/>
            <a:ext cx="619268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age = 25;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result = (age &gt; 20);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age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20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보다 크므로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result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true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3735229"/>
            <a:ext cx="7823835" cy="1377315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44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-10 </a:t>
            </a:r>
            <a:r>
              <a:rPr lang="ko-KR" altLang="en-US" dirty="0"/>
              <a:t>비교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25079" y="1556792"/>
            <a:ext cx="5027653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head&gt;&lt;title&gt;</a:t>
            </a:r>
            <a:r>
              <a:rPr lang="ko-KR" altLang="en-US" sz="1400" dirty="0"/>
              <a:t>비교 </a:t>
            </a:r>
            <a:r>
              <a:rPr lang="ko-KR" altLang="en-US" sz="1400" dirty="0" smtClean="0"/>
              <a:t>연산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비교 </a:t>
            </a:r>
            <a:r>
              <a:rPr lang="ko-KR" altLang="en-US" sz="1400" dirty="0" smtClean="0"/>
              <a:t>연산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x=13, y=7;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("x=" + x + ", y=" + y + </a:t>
            </a:r>
            <a:r>
              <a:rPr lang="en-US" altLang="ko-KR" sz="1400" dirty="0" smtClean="0"/>
              <a:t>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("x == y 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en-US" altLang="ko-KR" sz="1400" b="1" dirty="0"/>
              <a:t>(x == y) </a:t>
            </a:r>
            <a:r>
              <a:rPr lang="en-US" altLang="ko-KR" sz="1400" dirty="0"/>
              <a:t>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("x != y 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en-US" altLang="ko-KR" sz="1400" b="1" dirty="0"/>
              <a:t>(x != y) </a:t>
            </a:r>
            <a:r>
              <a:rPr lang="en-US" altLang="ko-KR" sz="1400" dirty="0"/>
              <a:t>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("x &gt;= y 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en-US" altLang="ko-KR" sz="1400" b="1" dirty="0"/>
              <a:t>(x &gt;= y) </a:t>
            </a:r>
            <a:r>
              <a:rPr lang="en-US" altLang="ko-KR" sz="1400" dirty="0"/>
              <a:t>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("x &gt; y 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b="1" dirty="0"/>
              <a:t>+ (x &gt; y) </a:t>
            </a:r>
            <a:r>
              <a:rPr lang="en-US" altLang="ko-KR" sz="1400" dirty="0"/>
              <a:t>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("x &lt;= y 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</a:t>
            </a:r>
            <a:r>
              <a:rPr lang="en-US" altLang="ko-KR" sz="1400" b="1" dirty="0"/>
              <a:t> (x &lt;= y) </a:t>
            </a:r>
            <a:r>
              <a:rPr lang="en-US" altLang="ko-KR" sz="1400" dirty="0"/>
              <a:t>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("x &lt; y 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en-US" altLang="ko-KR" sz="1400" b="1" dirty="0"/>
              <a:t>(x &lt; y) </a:t>
            </a:r>
            <a:r>
              <a:rPr lang="en-US" altLang="ko-KR" sz="1400" dirty="0"/>
              <a:t>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400" y="1556792"/>
            <a:ext cx="2539373" cy="3528392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88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논리 </a:t>
            </a:r>
            <a:r>
              <a:rPr lang="ko-KR" altLang="en-US" dirty="0" smtClean="0"/>
              <a:t>연산자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논리 </a:t>
            </a:r>
            <a:r>
              <a:rPr lang="ko-KR" altLang="en-US" dirty="0" smtClean="0"/>
              <a:t>연산 </a:t>
            </a:r>
            <a:r>
              <a:rPr lang="en-US" altLang="ko-KR" dirty="0" smtClean="0"/>
              <a:t>: </a:t>
            </a:r>
            <a:r>
              <a:rPr lang="en-US" altLang="ko-KR" dirty="0"/>
              <a:t>AND, OR, </a:t>
            </a:r>
            <a:r>
              <a:rPr lang="en-US" altLang="ko-KR" dirty="0" smtClean="0"/>
              <a:t>NOT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논리 연산 종류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59632" y="1988840"/>
            <a:ext cx="525658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score = 90;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age = 20;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res = ((score &gt; 80) &amp;&amp; (age &lt; 25));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res=true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880295"/>
            <a:ext cx="7843838" cy="1405890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378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–11 </a:t>
            </a:r>
            <a:r>
              <a:rPr lang="ko-KR" altLang="en-US" dirty="0"/>
              <a:t>논리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95536" y="1844824"/>
            <a:ext cx="5688632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head&gt;&lt;title&gt;</a:t>
            </a:r>
            <a:r>
              <a:rPr lang="ko-KR" altLang="en-US" sz="1400" dirty="0"/>
              <a:t>논리 </a:t>
            </a:r>
            <a:r>
              <a:rPr lang="ko-KR" altLang="en-US" sz="1400" dirty="0" smtClean="0"/>
              <a:t>연산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</a:t>
            </a:r>
            <a:r>
              <a:rPr lang="en-US" altLang="ko-KR" sz="1400" dirty="0" smtClean="0"/>
              <a:t>&gt;&lt;/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논리 </a:t>
            </a:r>
            <a:r>
              <a:rPr lang="ko-KR" altLang="en-US" sz="1400" dirty="0" smtClean="0"/>
              <a:t>연산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var</a:t>
            </a:r>
            <a:r>
              <a:rPr lang="en-US" altLang="ko-KR" sz="1400" b="1" dirty="0" smtClean="0"/>
              <a:t> x=true, y=false;</a:t>
            </a:r>
            <a:endParaRPr lang="en-US" altLang="ko-KR" sz="1400" b="1" dirty="0"/>
          </a:p>
          <a:p>
            <a:pPr defTabSz="180000"/>
            <a:r>
              <a:rPr lang="es-ES" altLang="ko-KR" sz="1400" dirty="0" smtClean="0"/>
              <a:t>	document.write</a:t>
            </a:r>
            <a:r>
              <a:rPr lang="es-ES" altLang="ko-KR" sz="1400" dirty="0"/>
              <a:t>("x=" + x + ", y=" + y + "&lt;br&gt;&lt;br&gt;");</a:t>
            </a:r>
          </a:p>
          <a:p>
            <a:pPr defTabSz="180000"/>
            <a:r>
              <a:rPr lang="es-ES" altLang="ko-KR" sz="1400" dirty="0" smtClean="0"/>
              <a:t>	document.write</a:t>
            </a:r>
            <a:r>
              <a:rPr lang="es-ES" altLang="ko-KR" sz="1400" dirty="0"/>
              <a:t>("x &amp;&amp; y : "+ (</a:t>
            </a:r>
            <a:r>
              <a:rPr lang="es-ES" altLang="ko-KR" sz="1400" b="1" dirty="0"/>
              <a:t>x&amp;&amp;y</a:t>
            </a:r>
            <a:r>
              <a:rPr lang="es-ES" altLang="ko-KR" sz="1400" dirty="0"/>
              <a:t>) +"&lt;br&gt;");</a:t>
            </a:r>
          </a:p>
          <a:p>
            <a:pPr defTabSz="180000"/>
            <a:r>
              <a:rPr lang="es-ES" altLang="ko-KR" sz="1400" dirty="0" smtClean="0"/>
              <a:t>	document.write</a:t>
            </a:r>
            <a:r>
              <a:rPr lang="es-ES" altLang="ko-KR" sz="1400" dirty="0"/>
              <a:t>("x || y : "+ (</a:t>
            </a:r>
            <a:r>
              <a:rPr lang="es-ES" altLang="ko-KR" sz="1400" b="1" dirty="0"/>
              <a:t>x||y</a:t>
            </a:r>
            <a:r>
              <a:rPr lang="es-ES" altLang="ko-KR" sz="1400" dirty="0"/>
              <a:t>) +"&lt;br&gt;");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("!x : " + (</a:t>
            </a:r>
            <a:r>
              <a:rPr lang="en-US" altLang="ko-KR" sz="1400" b="1" dirty="0"/>
              <a:t>!x</a:t>
            </a:r>
            <a:r>
              <a:rPr lang="en-US" altLang="ko-KR" sz="1400" dirty="0"/>
              <a:t>) +"&lt;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it-IT" altLang="ko-KR" sz="1400" dirty="0" smtClean="0"/>
              <a:t>	document.write</a:t>
            </a:r>
            <a:r>
              <a:rPr lang="it-IT" altLang="ko-KR" sz="1400" dirty="0"/>
              <a:t>("(3&gt;2) &amp;&amp; (3&lt;4) : " + (</a:t>
            </a:r>
            <a:r>
              <a:rPr lang="it-IT" altLang="ko-KR" sz="1400" b="1" dirty="0"/>
              <a:t>(3&gt;2)&amp;&amp;(3&lt;4)</a:t>
            </a:r>
            <a:r>
              <a:rPr lang="it-IT" altLang="ko-KR" sz="1400" dirty="0"/>
              <a:t>) + "&lt;br&gt;");</a:t>
            </a:r>
          </a:p>
          <a:p>
            <a:pPr defTabSz="180000"/>
            <a:r>
              <a:rPr lang="it-IT" altLang="ko-KR" sz="1400" dirty="0" smtClean="0"/>
              <a:t>	document.write</a:t>
            </a:r>
            <a:r>
              <a:rPr lang="it-IT" altLang="ko-KR" sz="1400" dirty="0"/>
              <a:t>("(3==-2) || (-1&lt;0) : " + (</a:t>
            </a:r>
            <a:r>
              <a:rPr lang="it-IT" altLang="ko-KR" sz="1400" b="1" dirty="0"/>
              <a:t>(3==2)||(-1&lt;0)</a:t>
            </a:r>
            <a:r>
              <a:rPr lang="it-IT" altLang="ko-KR" sz="1400" dirty="0"/>
              <a:t>));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183" y="1847922"/>
            <a:ext cx="2537143" cy="352529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05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조건 </a:t>
            </a:r>
            <a:r>
              <a:rPr lang="ko-KR" altLang="en-US" dirty="0" smtClean="0"/>
              <a:t>연산자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조건 </a:t>
            </a:r>
            <a:r>
              <a:rPr lang="ko-KR" altLang="en-US" dirty="0" smtClean="0"/>
              <a:t>연산</a:t>
            </a:r>
            <a:endParaRPr lang="en-US" altLang="ko-KR" dirty="0"/>
          </a:p>
          <a:p>
            <a:pPr lvl="1"/>
            <a:r>
              <a:rPr lang="en-US" altLang="ko-KR" dirty="0" smtClean="0"/>
              <a:t>condition </a:t>
            </a:r>
            <a:r>
              <a:rPr lang="en-US" altLang="ko-KR" dirty="0"/>
              <a:t>? </a:t>
            </a:r>
            <a:r>
              <a:rPr lang="en-US" altLang="ko-KR" dirty="0" err="1"/>
              <a:t>expT</a:t>
            </a:r>
            <a:r>
              <a:rPr lang="en-US" altLang="ko-KR" dirty="0"/>
              <a:t> : </a:t>
            </a:r>
            <a:r>
              <a:rPr lang="en-US" altLang="ko-KR" dirty="0" err="1"/>
              <a:t>expF</a:t>
            </a:r>
            <a:endParaRPr lang="en-US" altLang="ko-KR" dirty="0"/>
          </a:p>
          <a:p>
            <a:pPr lvl="2"/>
            <a:r>
              <a:rPr lang="en-US" altLang="ko-KR" dirty="0"/>
              <a:t>condition</a:t>
            </a:r>
            <a:r>
              <a:rPr lang="ko-KR" altLang="en-US" dirty="0"/>
              <a:t>이 </a:t>
            </a:r>
            <a:r>
              <a:rPr lang="en-US" altLang="ko-KR" dirty="0"/>
              <a:t>true</a:t>
            </a:r>
            <a:r>
              <a:rPr lang="ko-KR" altLang="en-US" dirty="0"/>
              <a:t>이면 </a:t>
            </a:r>
            <a:r>
              <a:rPr lang="ko-KR" altLang="en-US" dirty="0" smtClean="0"/>
              <a:t>전체 </a:t>
            </a:r>
            <a:r>
              <a:rPr lang="ko-KR" altLang="en-US" dirty="0"/>
              <a:t>결과는 </a:t>
            </a:r>
            <a:r>
              <a:rPr lang="en-US" altLang="ko-KR" dirty="0" err="1"/>
              <a:t>expT</a:t>
            </a:r>
            <a:r>
              <a:rPr lang="ko-KR" altLang="en-US" dirty="0"/>
              <a:t>의 계산 </a:t>
            </a:r>
            <a:r>
              <a:rPr lang="ko-KR" altLang="en-US" dirty="0" smtClean="0"/>
              <a:t>값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false</a:t>
            </a:r>
            <a:r>
              <a:rPr lang="ko-KR" altLang="en-US" dirty="0"/>
              <a:t>이면 </a:t>
            </a:r>
            <a:r>
              <a:rPr lang="en-US" altLang="ko-KR" dirty="0" err="1"/>
              <a:t>expF</a:t>
            </a:r>
            <a:r>
              <a:rPr lang="ko-KR" altLang="en-US" dirty="0"/>
              <a:t>의 계산 값</a:t>
            </a:r>
          </a:p>
          <a:p>
            <a:pPr lvl="1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403648" y="3068960"/>
            <a:ext cx="619268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x=5, y=3;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big = (x&gt;y) ? x : y; // (x&gt;y)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true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이므로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x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값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5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big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 대입된다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860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–12 </a:t>
            </a:r>
            <a:r>
              <a:rPr lang="ko-KR" altLang="en-US" dirty="0"/>
              <a:t>조건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09600" y="1628800"/>
            <a:ext cx="4896544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head&gt;&lt;title&gt;</a:t>
            </a:r>
            <a:r>
              <a:rPr lang="ko-KR" altLang="en-US" sz="1400" dirty="0"/>
              <a:t>조건 </a:t>
            </a:r>
            <a:r>
              <a:rPr lang="ko-KR" altLang="en-US" sz="1400" dirty="0" smtClean="0"/>
              <a:t>연산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</a:t>
            </a:r>
            <a:r>
              <a:rPr lang="en-US" altLang="ko-KR" sz="1400" dirty="0" smtClean="0"/>
              <a:t>&gt;&lt;/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조건 </a:t>
            </a:r>
            <a:r>
              <a:rPr lang="ko-KR" altLang="en-US" sz="1400" dirty="0" smtClean="0"/>
              <a:t>연산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a=3, b=5;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("a=" + a + ", b=" + b + "&lt;</a:t>
            </a:r>
            <a:r>
              <a:rPr lang="en-US" altLang="ko-KR" sz="1400" dirty="0" err="1" smtClean="0"/>
              <a:t>br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("</a:t>
            </a:r>
            <a:r>
              <a:rPr lang="ko-KR" altLang="en-US" sz="1400" dirty="0" smtClean="0"/>
              <a:t>두수의 차이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"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+ (</a:t>
            </a:r>
            <a:r>
              <a:rPr lang="en-US" altLang="ko-KR" sz="1400" b="1" dirty="0" smtClean="0"/>
              <a:t>(a&gt;b)?(a-b):(b-a)</a:t>
            </a:r>
            <a:r>
              <a:rPr lang="en-US" altLang="ko-KR" sz="1400" dirty="0" smtClean="0"/>
              <a:t>));</a:t>
            </a:r>
          </a:p>
          <a:p>
            <a:pPr defTabSz="180000"/>
            <a:r>
              <a:rPr lang="en-US" altLang="ko-KR" sz="1400" dirty="0" smtClean="0"/>
              <a:t>&lt;/script&gt;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168" y="1644358"/>
            <a:ext cx="2673846" cy="2610518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5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비트 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비트 개념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비트 연산 종류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비트들끼리의 비트 논리 연산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비트 시프트 연산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187624" y="2132856"/>
            <a:ext cx="4392488" cy="1080120"/>
            <a:chOff x="4067944" y="1836410"/>
            <a:chExt cx="4392488" cy="1080120"/>
          </a:xfrm>
        </p:grpSpPr>
        <p:sp>
          <p:nvSpPr>
            <p:cNvPr id="6" name="직사각형 5"/>
            <p:cNvSpPr/>
            <p:nvPr/>
          </p:nvSpPr>
          <p:spPr>
            <a:xfrm>
              <a:off x="4067944" y="1836410"/>
              <a:ext cx="4392488" cy="10801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4119766" y="1926856"/>
              <a:ext cx="4329863" cy="984669"/>
              <a:chOff x="2123728" y="1493628"/>
              <a:chExt cx="4329863" cy="984669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123728" y="1782721"/>
                <a:ext cx="10038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/>
                <a:r>
                  <a:rPr lang="en-US" altLang="ko-KR" dirty="0" smtClean="0"/>
                  <a:t>x = 10; </a:t>
                </a:r>
                <a:endParaRPr lang="ko-KR" altLang="en-US" dirty="0"/>
              </a:p>
            </p:txBody>
          </p:sp>
          <p:grpSp>
            <p:nvGrpSpPr>
              <p:cNvPr id="9" name="그룹 8"/>
              <p:cNvGrpSpPr/>
              <p:nvPr/>
            </p:nvGrpSpPr>
            <p:grpSpPr>
              <a:xfrm>
                <a:off x="3923928" y="1782721"/>
                <a:ext cx="2062104" cy="391034"/>
                <a:chOff x="3923928" y="2082303"/>
                <a:chExt cx="2062104" cy="391034"/>
              </a:xfrm>
            </p:grpSpPr>
            <p:sp>
              <p:nvSpPr>
                <p:cNvPr id="15" name="직사각형 14"/>
                <p:cNvSpPr/>
                <p:nvPr/>
              </p:nvSpPr>
              <p:spPr>
                <a:xfrm>
                  <a:off x="4215996" y="2104005"/>
                  <a:ext cx="1770036" cy="369332"/>
                </a:xfrm>
                <a:prstGeom prst="rect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 fontAlgn="base"/>
                  <a:r>
                    <a:rPr lang="en-US" altLang="ko-KR" dirty="0" smtClean="0"/>
                    <a:t>0 0 0 0 1 0 1 0</a:t>
                  </a:r>
                  <a:endParaRPr lang="ko-KR" altLang="en-US" dirty="0"/>
                </a:p>
              </p:txBody>
            </p:sp>
            <p:sp>
              <p:nvSpPr>
                <p:cNvPr id="16" name="직사각형 15"/>
                <p:cNvSpPr/>
                <p:nvPr/>
              </p:nvSpPr>
              <p:spPr>
                <a:xfrm>
                  <a:off x="3923928" y="2082303"/>
                  <a:ext cx="2920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fontAlgn="base"/>
                  <a:r>
                    <a:rPr lang="en-US" altLang="ko-KR" dirty="0" smtClean="0"/>
                    <a:t>x</a:t>
                  </a:r>
                  <a:endParaRPr lang="ko-KR" altLang="en-US" dirty="0"/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>
                <a:off x="6012445" y="2232076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/>
                  <a:t>비</a:t>
                </a:r>
                <a:r>
                  <a:rPr lang="ko-KR" altLang="en-US" sz="1000" dirty="0"/>
                  <a:t>트</a:t>
                </a:r>
              </a:p>
            </p:txBody>
          </p:sp>
          <p:sp>
            <p:nvSpPr>
              <p:cNvPr id="11" name="오른쪽 대괄호 10"/>
              <p:cNvSpPr/>
              <p:nvPr/>
            </p:nvSpPr>
            <p:spPr>
              <a:xfrm rot="16200000">
                <a:off x="4980396" y="839351"/>
                <a:ext cx="216882" cy="1558614"/>
              </a:xfrm>
              <a:prstGeom prst="rightBracket">
                <a:avLst>
                  <a:gd name="adj" fmla="val 58185"/>
                </a:avLst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804143" y="1493628"/>
                <a:ext cx="56938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/>
                  <a:t>바이트</a:t>
                </a:r>
                <a:endParaRPr lang="ko-KR" altLang="en-US" sz="1000" dirty="0"/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5263863" y="1850207"/>
                <a:ext cx="269642" cy="284919"/>
              </a:xfrm>
              <a:prstGeom prst="ellipse">
                <a:avLst/>
              </a:prstGeom>
              <a:noFill/>
              <a:ln w="9525">
                <a:solidFill>
                  <a:srgbClr val="C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" name="꺾인 연결선 13"/>
              <p:cNvCxnSpPr>
                <a:stCxn id="10" idx="1"/>
                <a:endCxn id="13" idx="4"/>
              </p:cNvCxnSpPr>
              <p:nvPr/>
            </p:nvCxnSpPr>
            <p:spPr>
              <a:xfrm rot="10800000">
                <a:off x="5398685" y="2135127"/>
                <a:ext cx="613761" cy="220061"/>
              </a:xfrm>
              <a:prstGeom prst="bentConnector2">
                <a:avLst/>
              </a:prstGeom>
              <a:ln w="9525"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126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비트 </a:t>
            </a:r>
            <a:r>
              <a:rPr lang="ko-KR" altLang="en-US" dirty="0" smtClean="0"/>
              <a:t>논리 연산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비트 논리 연산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47" y="1882994"/>
            <a:ext cx="7855268" cy="17145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4119922"/>
            <a:ext cx="7003733" cy="213741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532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웹 페이지에서 자바스크립트의 역할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ko-KR" altLang="en-US" dirty="0" smtClean="0"/>
              <a:t>사용자의 입력 및 계산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마우스와 키보드 입력은 </a:t>
            </a:r>
            <a:r>
              <a:rPr lang="ko-KR" altLang="en-US" b="1" dirty="0" smtClean="0">
                <a:solidFill>
                  <a:srgbClr val="0000FF"/>
                </a:solidFill>
              </a:rPr>
              <a:t>오직 자바스크립트로만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계산 기능</a:t>
            </a:r>
          </a:p>
          <a:p>
            <a:pPr lvl="0"/>
            <a:r>
              <a:rPr lang="ko-KR" altLang="en-US" dirty="0" smtClean="0"/>
              <a:t>웹 페이지 내용 및 모양의 동적 제어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태그의 속성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콘텐츠</a:t>
            </a:r>
            <a:r>
              <a:rPr lang="en-US" altLang="ko-KR" dirty="0" smtClean="0"/>
              <a:t>, CSS </a:t>
            </a:r>
            <a:r>
              <a:rPr lang="ko-KR" altLang="en-US" dirty="0" err="1" smtClean="0"/>
              <a:t>프로퍼티</a:t>
            </a:r>
            <a:r>
              <a:rPr lang="ko-KR" altLang="en-US" dirty="0" smtClean="0"/>
              <a:t> 값 동적 변경</a:t>
            </a:r>
          </a:p>
          <a:p>
            <a:pPr lvl="0"/>
            <a:r>
              <a:rPr lang="ko-KR" altLang="en-US" dirty="0" smtClean="0"/>
              <a:t>브라우저 제어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브라우저 윈도우 크기와 모양 제어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새 윈도우 열기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닫기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다른 웹 사이트 접속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히스토리</a:t>
            </a:r>
            <a:r>
              <a:rPr lang="ko-KR" altLang="en-US" dirty="0" smtClean="0"/>
              <a:t> 제어</a:t>
            </a:r>
          </a:p>
          <a:p>
            <a:pPr lvl="0"/>
            <a:r>
              <a:rPr lang="ko-KR" altLang="en-US" dirty="0" smtClean="0"/>
              <a:t>웹 서버와의 통신</a:t>
            </a:r>
            <a:endParaRPr lang="en-US" altLang="ko-KR" dirty="0" smtClean="0"/>
          </a:p>
          <a:p>
            <a:r>
              <a:rPr lang="ko-KR" altLang="en-US" dirty="0" smtClean="0"/>
              <a:t>웹 애플리케이션 작성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캔버스 그래픽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로컬</a:t>
            </a:r>
            <a:r>
              <a:rPr lang="en-US" altLang="ko-KR" dirty="0" smtClean="0"/>
              <a:t>/</a:t>
            </a:r>
            <a:r>
              <a:rPr lang="ko-KR" altLang="en-US" dirty="0" smtClean="0"/>
              <a:t>세션 스토리지 저장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위치정보서비스 등</a:t>
            </a:r>
          </a:p>
          <a:p>
            <a:pPr lvl="0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100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비트 시프트 연산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시프트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저장 </a:t>
            </a:r>
            <a:r>
              <a:rPr lang="ko-KR" altLang="en-US" dirty="0"/>
              <a:t>공간에서 </a:t>
            </a:r>
            <a:r>
              <a:rPr lang="ko-KR" altLang="en-US" dirty="0" smtClean="0"/>
              <a:t>비트들의 오른쪽</a:t>
            </a:r>
            <a:r>
              <a:rPr lang="en-US" altLang="ko-KR" dirty="0" smtClean="0"/>
              <a:t>/</a:t>
            </a:r>
            <a:r>
              <a:rPr lang="ko-KR" altLang="en-US" dirty="0" smtClean="0"/>
              <a:t>왼쪽 이동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88" y="4653136"/>
            <a:ext cx="7855268" cy="206597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916832"/>
            <a:ext cx="6920865" cy="247745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642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–13 </a:t>
            </a:r>
            <a:r>
              <a:rPr lang="ko-KR" altLang="en-US" dirty="0"/>
              <a:t>비트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76912" y="1342796"/>
            <a:ext cx="4753916" cy="54784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&lt;html&gt;&lt;head&gt;&lt;title&gt;</a:t>
            </a:r>
            <a:r>
              <a:rPr lang="ko-KR" altLang="en-US" sz="1000" dirty="0"/>
              <a:t>비트 </a:t>
            </a:r>
            <a:r>
              <a:rPr lang="ko-KR" altLang="en-US" sz="1000" dirty="0" smtClean="0"/>
              <a:t>연산</a:t>
            </a:r>
            <a:r>
              <a:rPr lang="en-US" altLang="ko-KR" sz="1000" dirty="0" smtClean="0"/>
              <a:t>&lt;/</a:t>
            </a:r>
            <a:r>
              <a:rPr lang="en-US" altLang="ko-KR" sz="1000" dirty="0"/>
              <a:t>title&gt;</a:t>
            </a:r>
          </a:p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b="1" dirty="0"/>
              <a:t>function digit8(v</a:t>
            </a:r>
            <a:r>
              <a:rPr lang="en-US" altLang="ko-KR" sz="1000" b="1" dirty="0" smtClean="0"/>
              <a:t>) { </a:t>
            </a:r>
            <a:r>
              <a:rPr lang="en-US" altLang="ko-KR" sz="1000" dirty="0" smtClean="0"/>
              <a:t>// </a:t>
            </a:r>
            <a:r>
              <a:rPr lang="ko-KR" altLang="en-US" sz="1000" dirty="0" smtClean="0"/>
              <a:t>숫자 </a:t>
            </a:r>
            <a:r>
              <a:rPr lang="en-US" altLang="ko-KR" sz="1000" dirty="0" smtClean="0"/>
              <a:t>v</a:t>
            </a:r>
            <a:r>
              <a:rPr lang="ko-KR" altLang="en-US" sz="1000" dirty="0" smtClean="0"/>
              <a:t>를 </a:t>
            </a:r>
            <a:r>
              <a:rPr lang="en-US" altLang="ko-KR" sz="1000" dirty="0" smtClean="0"/>
              <a:t>8</a:t>
            </a:r>
            <a:r>
              <a:rPr lang="ko-KR" altLang="en-US" sz="1000" dirty="0" smtClean="0"/>
              <a:t>비트 </a:t>
            </a:r>
            <a:r>
              <a:rPr lang="en-US" altLang="ko-KR" sz="1000" dirty="0" smtClean="0"/>
              <a:t>2</a:t>
            </a:r>
            <a:r>
              <a:rPr lang="ko-KR" altLang="en-US" sz="1000" dirty="0" smtClean="0"/>
              <a:t>진수로 변환</a:t>
            </a:r>
            <a:endParaRPr lang="en-US" altLang="ko-KR" sz="1000" dirty="0"/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var</a:t>
            </a:r>
            <a:r>
              <a:rPr lang="en-US" altLang="ko-KR" sz="1000" dirty="0" smtClean="0"/>
              <a:t> </a:t>
            </a:r>
            <a:r>
              <a:rPr lang="en-US" altLang="ko-KR" sz="1000" dirty="0" err="1"/>
              <a:t>str</a:t>
            </a:r>
            <a:r>
              <a:rPr lang="en-US" altLang="ko-KR" sz="1000" dirty="0"/>
              <a:t>="";</a:t>
            </a:r>
          </a:p>
          <a:p>
            <a:pPr defTabSz="180000"/>
            <a:r>
              <a:rPr lang="nn-NO" altLang="ko-KR" sz="1000" dirty="0" smtClean="0"/>
              <a:t>	for(i=0</a:t>
            </a:r>
            <a:r>
              <a:rPr lang="nn-NO" altLang="ko-KR" sz="1000" dirty="0"/>
              <a:t>; i&lt;8; i++, v&lt;&lt;=1</a:t>
            </a:r>
            <a:r>
              <a:rPr lang="nn-NO" altLang="ko-KR" sz="1000" dirty="0" smtClean="0"/>
              <a:t>) {</a:t>
            </a:r>
            <a:endParaRPr lang="nn-NO" altLang="ko-KR" sz="1000" dirty="0"/>
          </a:p>
          <a:p>
            <a:pPr defTabSz="180000"/>
            <a:r>
              <a:rPr lang="en-US" altLang="ko-KR" sz="1000" dirty="0" smtClean="0"/>
              <a:t>		if</a:t>
            </a:r>
            <a:r>
              <a:rPr lang="en-US" altLang="ko-KR" sz="1000" dirty="0"/>
              <a:t>((v &amp; 0x80)) </a:t>
            </a:r>
            <a:r>
              <a:rPr lang="en-US" altLang="ko-KR" sz="1000" dirty="0" err="1"/>
              <a:t>str</a:t>
            </a:r>
            <a:r>
              <a:rPr lang="en-US" altLang="ko-KR" sz="1000" dirty="0"/>
              <a:t> += "1";</a:t>
            </a:r>
          </a:p>
          <a:p>
            <a:pPr defTabSz="180000"/>
            <a:r>
              <a:rPr lang="en-US" altLang="ko-KR" sz="1000" dirty="0" smtClean="0"/>
              <a:t>		else </a:t>
            </a:r>
            <a:r>
              <a:rPr lang="en-US" altLang="ko-KR" sz="1000" dirty="0" err="1"/>
              <a:t>str</a:t>
            </a:r>
            <a:r>
              <a:rPr lang="en-US" altLang="ko-KR" sz="1000" dirty="0"/>
              <a:t> += "0</a:t>
            </a:r>
            <a:r>
              <a:rPr lang="en-US" altLang="ko-KR" sz="1000" dirty="0" smtClean="0"/>
              <a:t>";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}</a:t>
            </a:r>
            <a:endParaRPr lang="en-US" altLang="ko-KR" sz="1000" dirty="0"/>
          </a:p>
          <a:p>
            <a:pPr defTabSz="180000"/>
            <a:r>
              <a:rPr lang="en-US" altLang="ko-KR" sz="1000" dirty="0" smtClean="0"/>
              <a:t>	return </a:t>
            </a:r>
            <a:r>
              <a:rPr lang="en-US" altLang="ko-KR" sz="1000" dirty="0" err="1"/>
              <a:t>str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b="1" dirty="0"/>
              <a:t>}</a:t>
            </a:r>
          </a:p>
          <a:p>
            <a:pPr defTabSz="180000"/>
            <a:r>
              <a:rPr lang="en-US" altLang="ko-KR" sz="1000" dirty="0"/>
              <a:t>&lt;/script&gt;</a:t>
            </a:r>
          </a:p>
          <a:p>
            <a:pPr defTabSz="180000"/>
            <a:r>
              <a:rPr lang="en-US" altLang="ko-KR" sz="1000" dirty="0"/>
              <a:t>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</a:t>
            </a:r>
            <a:r>
              <a:rPr lang="ko-KR" altLang="en-US" sz="1000" dirty="0"/>
              <a:t>비트 </a:t>
            </a:r>
            <a:r>
              <a:rPr lang="ko-KR" altLang="en-US" sz="1000" dirty="0" smtClean="0"/>
              <a:t>논리 연산과 시프트 연산</a:t>
            </a:r>
            <a:r>
              <a:rPr lang="en-US" altLang="ko-KR" sz="1000" dirty="0" smtClean="0"/>
              <a:t>&lt;/</a:t>
            </a:r>
            <a:r>
              <a:rPr lang="en-US" altLang="ko-KR" sz="1000" dirty="0"/>
              <a:t>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b="1" dirty="0" smtClean="0"/>
              <a:t>	</a:t>
            </a:r>
            <a:r>
              <a:rPr lang="en-US" altLang="ko-KR" sz="1000" b="1" dirty="0" err="1" smtClean="0"/>
              <a:t>var</a:t>
            </a:r>
            <a:r>
              <a:rPr lang="en-US" altLang="ko-KR" sz="1000" b="1" dirty="0" smtClean="0"/>
              <a:t> </a:t>
            </a:r>
            <a:r>
              <a:rPr lang="en-US" altLang="ko-KR" sz="1000" b="1" dirty="0"/>
              <a:t>x=10, y=3;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document.write</a:t>
            </a:r>
            <a:r>
              <a:rPr lang="en-US" altLang="ko-KR" sz="1000" dirty="0"/>
              <a:t>("</a:t>
            </a:r>
            <a:r>
              <a:rPr lang="en-US" altLang="ko-KR" sz="1000" b="1" dirty="0"/>
              <a:t>&lt;pre&gt;</a:t>
            </a:r>
            <a:r>
              <a:rPr lang="en-US" altLang="ko-KR" sz="1000" dirty="0"/>
              <a:t>");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document.write</a:t>
            </a:r>
            <a:r>
              <a:rPr lang="en-US" altLang="ko-KR" sz="1000" dirty="0"/>
              <a:t>("x=" + x + ", y=" + y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&gt;"); </a:t>
            </a:r>
            <a:endParaRPr lang="ko-KR" altLang="en-US" sz="1000" dirty="0"/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document.write</a:t>
            </a:r>
            <a:r>
              <a:rPr lang="en-US" altLang="ko-KR" sz="1000" dirty="0"/>
              <a:t>("x : </a:t>
            </a:r>
            <a:r>
              <a:rPr lang="en-US" altLang="ko-KR" sz="1000" dirty="0" smtClean="0"/>
              <a:t>				" </a:t>
            </a:r>
            <a:r>
              <a:rPr lang="en-US" altLang="ko-KR" sz="1000" dirty="0"/>
              <a:t>+ digit8(</a:t>
            </a:r>
            <a:r>
              <a:rPr lang="en-US" altLang="ko-KR" sz="1000" b="1" dirty="0"/>
              <a:t>x</a:t>
            </a:r>
            <a:r>
              <a:rPr lang="en-US" altLang="ko-KR" sz="1000" dirty="0"/>
              <a:t>)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&gt;"); </a:t>
            </a:r>
            <a:endParaRPr lang="ko-KR" altLang="en-US" sz="1000" dirty="0"/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document.write</a:t>
            </a:r>
            <a:r>
              <a:rPr lang="en-US" altLang="ko-KR" sz="1000" dirty="0"/>
              <a:t>("y : </a:t>
            </a:r>
            <a:r>
              <a:rPr lang="en-US" altLang="ko-KR" sz="1000" dirty="0" smtClean="0"/>
              <a:t>				" </a:t>
            </a:r>
            <a:r>
              <a:rPr lang="en-US" altLang="ko-KR" sz="1000" dirty="0"/>
              <a:t>+ digit8(</a:t>
            </a:r>
            <a:r>
              <a:rPr lang="en-US" altLang="ko-KR" sz="1000" b="1" dirty="0"/>
              <a:t>y</a:t>
            </a:r>
            <a:r>
              <a:rPr lang="en-US" altLang="ko-KR" sz="1000" dirty="0"/>
              <a:t>)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&gt;"); </a:t>
            </a:r>
            <a:endParaRPr lang="ko-KR" altLang="en-US" sz="1000" dirty="0"/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document.write</a:t>
            </a:r>
            <a:r>
              <a:rPr lang="en-US" altLang="ko-KR" sz="1000" dirty="0"/>
              <a:t>("&lt;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&gt;");</a:t>
            </a:r>
          </a:p>
          <a:p>
            <a:pPr defTabSz="180000"/>
            <a:r>
              <a:rPr lang="es-ES" altLang="ko-KR" sz="1000" dirty="0" smtClean="0"/>
              <a:t>	document.write</a:t>
            </a:r>
            <a:r>
              <a:rPr lang="es-ES" altLang="ko-KR" sz="1000" dirty="0"/>
              <a:t>("x &amp; y  : </a:t>
            </a:r>
            <a:r>
              <a:rPr lang="es-ES" altLang="ko-KR" sz="1000" dirty="0" smtClean="0"/>
              <a:t>		" </a:t>
            </a:r>
            <a:r>
              <a:rPr lang="es-ES" altLang="ko-KR" sz="1000" dirty="0"/>
              <a:t>+ digit8(</a:t>
            </a:r>
            <a:r>
              <a:rPr lang="es-ES" altLang="ko-KR" sz="1000" b="1" dirty="0"/>
              <a:t>x&amp;y</a:t>
            </a:r>
            <a:r>
              <a:rPr lang="es-ES" altLang="ko-KR" sz="1000" dirty="0"/>
              <a:t>) + "&lt;br&gt;");</a:t>
            </a:r>
          </a:p>
          <a:p>
            <a:pPr defTabSz="180000"/>
            <a:r>
              <a:rPr lang="es-ES" altLang="ko-KR" sz="1000" dirty="0" smtClean="0"/>
              <a:t>	document.write</a:t>
            </a:r>
            <a:r>
              <a:rPr lang="es-ES" altLang="ko-KR" sz="1000" dirty="0"/>
              <a:t>("x | y  : </a:t>
            </a:r>
            <a:r>
              <a:rPr lang="es-ES" altLang="ko-KR" sz="1000" dirty="0" smtClean="0"/>
              <a:t>		" </a:t>
            </a:r>
            <a:r>
              <a:rPr lang="es-ES" altLang="ko-KR" sz="1000" dirty="0"/>
              <a:t>+ digit8(</a:t>
            </a:r>
            <a:r>
              <a:rPr lang="es-ES" altLang="ko-KR" sz="1000" b="1" dirty="0"/>
              <a:t>x|y</a:t>
            </a:r>
            <a:r>
              <a:rPr lang="es-ES" altLang="ko-KR" sz="1000" dirty="0"/>
              <a:t>) + "&lt;br&gt;");</a:t>
            </a:r>
          </a:p>
          <a:p>
            <a:pPr defTabSz="180000"/>
            <a:r>
              <a:rPr lang="es-ES" altLang="ko-KR" sz="1000" dirty="0" smtClean="0"/>
              <a:t>	document.write</a:t>
            </a:r>
            <a:r>
              <a:rPr lang="es-ES" altLang="ko-KR" sz="1000" dirty="0"/>
              <a:t>("x ^ y  : </a:t>
            </a:r>
            <a:r>
              <a:rPr lang="es-ES" altLang="ko-KR" sz="1000" dirty="0" smtClean="0"/>
              <a:t>		" </a:t>
            </a:r>
            <a:r>
              <a:rPr lang="es-ES" altLang="ko-KR" sz="1000" dirty="0"/>
              <a:t>+ digit8(</a:t>
            </a:r>
            <a:r>
              <a:rPr lang="es-ES" altLang="ko-KR" sz="1000" b="1" dirty="0"/>
              <a:t>x^y</a:t>
            </a:r>
            <a:r>
              <a:rPr lang="es-ES" altLang="ko-KR" sz="1000" dirty="0"/>
              <a:t>) + "&lt;br&gt;");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document.write</a:t>
            </a:r>
            <a:r>
              <a:rPr lang="en-US" altLang="ko-KR" sz="1000" dirty="0"/>
              <a:t>("~x     : </a:t>
            </a:r>
            <a:r>
              <a:rPr lang="en-US" altLang="ko-KR" sz="1000" dirty="0" smtClean="0"/>
              <a:t>		" </a:t>
            </a:r>
            <a:r>
              <a:rPr lang="en-US" altLang="ko-KR" sz="1000" dirty="0"/>
              <a:t>+ digit8(</a:t>
            </a:r>
            <a:r>
              <a:rPr lang="en-US" altLang="ko-KR" sz="1000" b="1" dirty="0"/>
              <a:t>~x</a:t>
            </a:r>
            <a:r>
              <a:rPr lang="en-US" altLang="ko-KR" sz="1000" dirty="0"/>
              <a:t>)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&gt;");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document.write</a:t>
            </a:r>
            <a:r>
              <a:rPr lang="en-US" altLang="ko-KR" sz="1000" dirty="0"/>
              <a:t>("&lt;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&gt;");</a:t>
            </a:r>
          </a:p>
          <a:p>
            <a:pPr defTabSz="180000"/>
            <a:r>
              <a:rPr lang="fr-FR" altLang="ko-KR" sz="1000" dirty="0" smtClean="0"/>
              <a:t>	document.write</a:t>
            </a:r>
            <a:r>
              <a:rPr lang="fr-FR" altLang="ko-KR" sz="1000" dirty="0"/>
              <a:t>("x &lt;&lt; 1 : </a:t>
            </a:r>
            <a:r>
              <a:rPr lang="fr-FR" altLang="ko-KR" sz="1000" dirty="0" smtClean="0"/>
              <a:t>		" </a:t>
            </a:r>
            <a:r>
              <a:rPr lang="fr-FR" altLang="ko-KR" sz="1000" dirty="0"/>
              <a:t>+ digit8(</a:t>
            </a:r>
            <a:r>
              <a:rPr lang="fr-FR" altLang="ko-KR" sz="1000" b="1" dirty="0"/>
              <a:t>x&lt;&lt;1</a:t>
            </a:r>
            <a:r>
              <a:rPr lang="fr-FR" altLang="ko-KR" sz="1000" dirty="0"/>
              <a:t>) + " (" + (x&lt;&lt;1) + ")&lt;br&gt;");</a:t>
            </a:r>
          </a:p>
          <a:p>
            <a:pPr defTabSz="180000"/>
            <a:r>
              <a:rPr lang="fr-FR" altLang="ko-KR" sz="1000" dirty="0" smtClean="0"/>
              <a:t>	document.write</a:t>
            </a:r>
            <a:r>
              <a:rPr lang="fr-FR" altLang="ko-KR" sz="1000" dirty="0"/>
              <a:t>("x &gt;&gt; 1 : </a:t>
            </a:r>
            <a:r>
              <a:rPr lang="fr-FR" altLang="ko-KR" sz="1000" dirty="0" smtClean="0"/>
              <a:t>		" </a:t>
            </a:r>
            <a:r>
              <a:rPr lang="fr-FR" altLang="ko-KR" sz="1000" dirty="0"/>
              <a:t>+ digit8(</a:t>
            </a:r>
            <a:r>
              <a:rPr lang="fr-FR" altLang="ko-KR" sz="1000" b="1" dirty="0"/>
              <a:t>x&gt;&gt;1</a:t>
            </a:r>
            <a:r>
              <a:rPr lang="fr-FR" altLang="ko-KR" sz="1000" dirty="0"/>
              <a:t>) + " (" + (x&gt;&gt;1) + ")&lt;br&gt;");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document.write</a:t>
            </a:r>
            <a:r>
              <a:rPr lang="en-US" altLang="ko-KR" sz="1000" dirty="0"/>
              <a:t>("x &gt;&gt;&gt; 1: </a:t>
            </a:r>
            <a:r>
              <a:rPr lang="en-US" altLang="ko-KR" sz="1000" dirty="0" smtClean="0"/>
              <a:t>	" </a:t>
            </a:r>
            <a:r>
              <a:rPr lang="en-US" altLang="ko-KR" sz="1000" dirty="0"/>
              <a:t>+ digit8(</a:t>
            </a:r>
            <a:r>
              <a:rPr lang="en-US" altLang="ko-KR" sz="1000" b="1" dirty="0"/>
              <a:t>x&gt;&gt;&gt;1</a:t>
            </a:r>
            <a:r>
              <a:rPr lang="en-US" altLang="ko-KR" sz="1000" dirty="0"/>
              <a:t>) + " (" + (x&gt;&gt;&gt;1) + </a:t>
            </a:r>
            <a:r>
              <a:rPr lang="en-US" altLang="ko-KR" sz="1000" dirty="0" smtClean="0"/>
              <a:t>")");</a:t>
            </a:r>
            <a:endParaRPr lang="en-US" altLang="ko-KR" sz="1000" dirty="0"/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document.write</a:t>
            </a:r>
            <a:r>
              <a:rPr lang="en-US" altLang="ko-KR" sz="1000" dirty="0"/>
              <a:t>("</a:t>
            </a:r>
            <a:r>
              <a:rPr lang="en-US" altLang="ko-KR" sz="1000" b="1" dirty="0"/>
              <a:t>&lt;/pre&gt;</a:t>
            </a:r>
            <a:r>
              <a:rPr lang="en-US" altLang="ko-KR" sz="1000" dirty="0"/>
              <a:t>");</a:t>
            </a:r>
          </a:p>
          <a:p>
            <a:pPr defTabSz="180000"/>
            <a:r>
              <a:rPr lang="en-US" altLang="ko-KR" sz="1000" dirty="0"/>
              <a:t>&lt;/script&gt;</a:t>
            </a:r>
          </a:p>
          <a:p>
            <a:pPr defTabSz="180000"/>
            <a:r>
              <a:rPr lang="en-US" altLang="ko-KR" sz="1000" dirty="0"/>
              <a:t>&lt;/body</a:t>
            </a:r>
            <a:r>
              <a:rPr lang="en-US" altLang="ko-KR" sz="1000" dirty="0" smtClean="0"/>
              <a:t>&gt;</a:t>
            </a:r>
          </a:p>
          <a:p>
            <a:pPr defTabSz="180000"/>
            <a:r>
              <a:rPr lang="en-US" altLang="ko-KR" sz="1000" dirty="0" smtClean="0"/>
              <a:t>&lt;/</a:t>
            </a:r>
            <a:r>
              <a:rPr lang="en-US" altLang="ko-KR" sz="1000" dirty="0"/>
              <a:t>html&gt;</a:t>
            </a:r>
            <a:endParaRPr lang="ko-KR" altLang="en-US" sz="1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1484784"/>
            <a:ext cx="2983146" cy="3904308"/>
          </a:xfrm>
          <a:prstGeom prst="rect">
            <a:avLst/>
          </a:prstGeom>
        </p:spPr>
      </p:pic>
      <p:sp>
        <p:nvSpPr>
          <p:cNvPr id="9" name="모서리가 둥근 사각형 설명선 8"/>
          <p:cNvSpPr/>
          <p:nvPr/>
        </p:nvSpPr>
        <p:spPr>
          <a:xfrm>
            <a:off x="7714037" y="4188602"/>
            <a:ext cx="777214" cy="442674"/>
          </a:xfrm>
          <a:prstGeom prst="wedgeRoundRectCallout">
            <a:avLst>
              <a:gd name="adj1" fmla="val -62483"/>
              <a:gd name="adj2" fmla="val 7762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000" dirty="0" smtClean="0"/>
              <a:t>곱하기 </a:t>
            </a:r>
            <a:r>
              <a:rPr lang="en-US" altLang="ko-KR" sz="1000" dirty="0" smtClean="0"/>
              <a:t>2</a:t>
            </a:r>
            <a:r>
              <a:rPr lang="ko-KR" altLang="en-US" sz="1000" dirty="0" smtClean="0"/>
              <a:t> 효과</a:t>
            </a:r>
            <a:endParaRPr lang="ko-KR" altLang="en-US" sz="1000" dirty="0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7843987" y="4761791"/>
            <a:ext cx="724540" cy="442674"/>
          </a:xfrm>
          <a:prstGeom prst="wedgeRoundRectCallout">
            <a:avLst>
              <a:gd name="adj1" fmla="val -86215"/>
              <a:gd name="adj2" fmla="val -233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fontAlgn="base"/>
            <a:r>
              <a:rPr lang="ko-KR" altLang="en-US" sz="1000" dirty="0" smtClean="0"/>
              <a:t>나누기 </a:t>
            </a:r>
            <a:r>
              <a:rPr lang="en-US" altLang="ko-KR" sz="1000" dirty="0" smtClean="0"/>
              <a:t>2</a:t>
            </a:r>
          </a:p>
          <a:p>
            <a:pPr fontAlgn="base"/>
            <a:r>
              <a:rPr lang="ko-KR" altLang="en-US" sz="1000" dirty="0" smtClean="0"/>
              <a:t>효과</a:t>
            </a:r>
            <a:endParaRPr lang="ko-KR" altLang="en-US" sz="1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56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문자열 연산자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문자열 연결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+, +=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ko-KR" altLang="en-US" dirty="0" smtClean="0"/>
              <a:t>순서에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유의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문자열 비교</a:t>
            </a:r>
            <a:endParaRPr lang="en-US" altLang="ko-KR" dirty="0" smtClean="0"/>
          </a:p>
          <a:p>
            <a:pPr lvl="2"/>
            <a:r>
              <a:rPr lang="ko-KR" altLang="en-US" dirty="0"/>
              <a:t>비교 연산자</a:t>
            </a:r>
            <a:r>
              <a:rPr lang="en-US" altLang="ko-KR" dirty="0"/>
              <a:t>(!=, ==, &gt; , &lt;, &lt;=, &gt;=)</a:t>
            </a:r>
            <a:r>
              <a:rPr lang="ko-KR" altLang="en-US" dirty="0"/>
              <a:t>는 문자열 비교에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사전 순으로 비교 결과 리턴</a:t>
            </a:r>
            <a:endParaRPr lang="ko-KR" altLang="en-US" dirty="0"/>
          </a:p>
          <a:p>
            <a:pPr lvl="2"/>
            <a:endParaRPr lang="ko-KR" altLang="en-US" dirty="0" smtClean="0"/>
          </a:p>
          <a:p>
            <a:pPr lvl="1"/>
            <a:endParaRPr lang="en-US" altLang="ko-KR" dirty="0" smtClean="0"/>
          </a:p>
          <a:p>
            <a:pPr lvl="0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411760" y="1818690"/>
            <a:ext cx="6408712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“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” + “de”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“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abcde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”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“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” +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23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“abc23”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23 + “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”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“23abc”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23 + “35”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“2335”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23 + 35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58,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정수 더하기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403648" y="3501008"/>
            <a:ext cx="743440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23 + 35 + “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”;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23 + 35 -&gt; 58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로 먼저 계산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58 + “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“ -&gt;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“58abc“</a:t>
            </a:r>
            <a:endParaRPr lang="ko-KR" altLang="en-US" sz="1400" b="1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“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” + 23 + 35;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“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“ + 23 -&gt; “abc23“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로 먼저 계산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“abc23“ + 35 -&gt;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”abc2335“</a:t>
            </a:r>
            <a:endParaRPr lang="ko-KR" altLang="en-US" sz="1400" b="1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403648" y="5660549"/>
            <a:ext cx="743440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name = 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kitae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res = (name == 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kitae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");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비교 결과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true, res = true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res = (name &gt; “park”); // name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 “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park”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보다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사전순으로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앞에 나오므로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res = false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432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-14 </a:t>
            </a:r>
            <a:r>
              <a:rPr lang="ko-KR" altLang="en-US" dirty="0"/>
              <a:t>문자열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83568" y="1484784"/>
            <a:ext cx="4608512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head&gt;&lt;title&gt;</a:t>
            </a:r>
            <a:r>
              <a:rPr lang="ko-KR" altLang="en-US" sz="1400" dirty="0"/>
              <a:t>문자열 </a:t>
            </a:r>
            <a:r>
              <a:rPr lang="ko-KR" altLang="en-US" sz="1400" dirty="0" smtClean="0"/>
              <a:t>연산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</a:t>
            </a:r>
            <a:r>
              <a:rPr lang="en-US" altLang="ko-KR" sz="1400" dirty="0" smtClean="0"/>
              <a:t>&gt;&lt;/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문자열 </a:t>
            </a:r>
            <a:r>
              <a:rPr lang="ko-KR" altLang="en-US" sz="1400" dirty="0" smtClean="0"/>
              <a:t>연산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</a:t>
            </a:r>
            <a:r>
              <a:rPr lang="en-US" altLang="ko-KR" sz="1400" b="1" dirty="0"/>
              <a:t>"</a:t>
            </a:r>
            <a:r>
              <a:rPr lang="en-US" altLang="ko-KR" sz="1400" b="1" dirty="0" err="1"/>
              <a:t>abc</a:t>
            </a:r>
            <a:r>
              <a:rPr lang="en-US" altLang="ko-KR" sz="1400" b="1" dirty="0"/>
              <a:t>" + 23</a:t>
            </a:r>
            <a:r>
              <a:rPr lang="en-US" altLang="ko-KR" sz="1400" dirty="0"/>
              <a:t>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23 </a:t>
            </a:r>
            <a:r>
              <a:rPr lang="en-US" altLang="ko-KR" sz="1400" b="1" dirty="0"/>
              <a:t>+ "</a:t>
            </a:r>
            <a:r>
              <a:rPr lang="en-US" altLang="ko-KR" sz="1400" b="1" dirty="0" err="1"/>
              <a:t>abc</a:t>
            </a:r>
            <a:r>
              <a:rPr lang="en-US" altLang="ko-KR" sz="1400" b="1" dirty="0"/>
              <a:t>" </a:t>
            </a:r>
            <a:r>
              <a:rPr lang="en-US" altLang="ko-KR" sz="1400" dirty="0"/>
              <a:t>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23 </a:t>
            </a:r>
            <a:r>
              <a:rPr lang="en-US" altLang="ko-KR" sz="1400" b="1" dirty="0"/>
              <a:t>+ "35"</a:t>
            </a:r>
            <a:r>
              <a:rPr lang="en-US" altLang="ko-KR" sz="1400" dirty="0"/>
              <a:t>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23 </a:t>
            </a:r>
            <a:r>
              <a:rPr lang="en-US" altLang="ko-KR" sz="1400" b="1" dirty="0"/>
              <a:t>+ 35</a:t>
            </a:r>
            <a:r>
              <a:rPr lang="en-US" altLang="ko-KR" sz="1400" dirty="0"/>
              <a:t> + "&lt;</a:t>
            </a:r>
            <a:r>
              <a:rPr lang="en-US" altLang="ko-KR" sz="1400" dirty="0" err="1"/>
              <a:t>br</a:t>
            </a:r>
            <a:r>
              <a:rPr lang="en-US" altLang="ko-KR" sz="1400" dirty="0" smtClean="0"/>
              <a:t>&gt;");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23 </a:t>
            </a:r>
            <a:r>
              <a:rPr lang="en-US" altLang="ko-KR" sz="1400" b="1" dirty="0"/>
              <a:t>+ 35</a:t>
            </a:r>
            <a:r>
              <a:rPr lang="en-US" altLang="ko-KR" sz="1400" dirty="0"/>
              <a:t> + "</a:t>
            </a:r>
            <a:r>
              <a:rPr lang="en-US" altLang="ko-KR" sz="1400" dirty="0" err="1"/>
              <a:t>abc</a:t>
            </a:r>
            <a:r>
              <a:rPr lang="en-US" altLang="ko-KR" sz="1400" dirty="0"/>
              <a:t>"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it-IT" altLang="ko-KR" sz="1400" dirty="0" smtClean="0"/>
              <a:t>	document.write</a:t>
            </a:r>
            <a:r>
              <a:rPr lang="it-IT" altLang="ko-KR" sz="1400" dirty="0"/>
              <a:t>(</a:t>
            </a:r>
            <a:r>
              <a:rPr lang="it-IT" altLang="ko-KR" sz="1400" b="1" dirty="0"/>
              <a:t>"abc" + 23 + 35</a:t>
            </a:r>
            <a:r>
              <a:rPr lang="it-IT" altLang="ko-KR" sz="1400" dirty="0"/>
              <a:t> + "&lt;br</a:t>
            </a:r>
            <a:r>
              <a:rPr lang="it-IT" altLang="ko-KR" sz="1400" dirty="0" smtClean="0"/>
              <a:t>&gt;&lt;</a:t>
            </a:r>
            <a:r>
              <a:rPr lang="en-US" altLang="ko-KR" sz="1400" dirty="0" err="1" smtClean="0"/>
              <a:t>hr</a:t>
            </a:r>
            <a:r>
              <a:rPr lang="en-US" altLang="ko-KR" sz="1400" dirty="0" smtClean="0"/>
              <a:t>&gt;</a:t>
            </a:r>
            <a:r>
              <a:rPr lang="it-IT" altLang="ko-KR" sz="1400" dirty="0" smtClean="0"/>
              <a:t>");</a:t>
            </a:r>
            <a:endParaRPr lang="it-IT" altLang="ko-KR" sz="1400" dirty="0"/>
          </a:p>
          <a:p>
            <a:pPr defTabSz="180000"/>
            <a:r>
              <a:rPr lang="en-US" altLang="ko-KR" sz="1400" dirty="0" smtClean="0"/>
              <a:t>	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name = "</a:t>
            </a:r>
            <a:r>
              <a:rPr lang="en-US" altLang="ko-KR" sz="1400" dirty="0" err="1"/>
              <a:t>kitae</a:t>
            </a:r>
            <a:r>
              <a:rPr lang="en-US" altLang="ko-KR" sz="1400" dirty="0"/>
              <a:t>";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name </a:t>
            </a:r>
            <a:r>
              <a:rPr lang="en-US" altLang="ko-KR" sz="1400" b="1" dirty="0"/>
              <a:t>== "</a:t>
            </a:r>
            <a:r>
              <a:rPr lang="en-US" altLang="ko-KR" sz="1400" b="1" dirty="0" err="1"/>
              <a:t>kitae</a:t>
            </a:r>
            <a:r>
              <a:rPr lang="en-US" altLang="ko-KR" sz="1400" b="1" dirty="0" smtClean="0"/>
              <a:t>"</a:t>
            </a:r>
            <a:r>
              <a:rPr lang="en-US" altLang="ko-KR" sz="1400" dirty="0" smtClean="0"/>
              <a:t>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("&lt;</a:t>
            </a:r>
            <a:r>
              <a:rPr lang="en-US" altLang="ko-KR" sz="1400" dirty="0" err="1"/>
              <a:t>br</a:t>
            </a:r>
            <a:r>
              <a:rPr lang="en-US" altLang="ko-KR" sz="1400" dirty="0" smtClean="0"/>
              <a:t>&gt;");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name </a:t>
            </a:r>
            <a:r>
              <a:rPr lang="en-US" altLang="ko-KR" sz="1400" b="1" dirty="0"/>
              <a:t>&gt; "park"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1628800"/>
            <a:ext cx="2808312" cy="4072052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82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if, if-else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612648" y="1281336"/>
            <a:ext cx="8153400" cy="5040560"/>
          </a:xfrm>
        </p:spPr>
        <p:txBody>
          <a:bodyPr/>
          <a:lstStyle/>
          <a:p>
            <a:r>
              <a:rPr lang="en-US" altLang="ko-KR" dirty="0"/>
              <a:t>i</a:t>
            </a:r>
            <a:r>
              <a:rPr lang="en-US" altLang="ko-KR" dirty="0" smtClean="0"/>
              <a:t>f, if-else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52066" y="1844824"/>
            <a:ext cx="3375554" cy="677585"/>
          </a:xfrm>
          <a:prstGeom prst="roundRect">
            <a:avLst>
              <a:gd name="adj" fmla="val 8244"/>
            </a:avLst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 smtClean="0"/>
              <a:t>if(</a:t>
            </a:r>
            <a:r>
              <a:rPr lang="ko-KR" altLang="en-US" sz="1200" dirty="0" err="1" smtClean="0"/>
              <a:t>조건식</a:t>
            </a:r>
            <a:r>
              <a:rPr lang="en-US" altLang="ko-KR" sz="1200" dirty="0" smtClean="0"/>
              <a:t>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… </a:t>
            </a:r>
            <a:r>
              <a:rPr lang="ko-KR" altLang="en-US" sz="1200" dirty="0" err="1" smtClean="0"/>
              <a:t>실행문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… // </a:t>
            </a:r>
            <a:r>
              <a:rPr lang="ko-KR" altLang="en-US" sz="1200" dirty="0"/>
              <a:t>조건식이 참인 경우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4572000" y="1922245"/>
            <a:ext cx="2914169" cy="6001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 smtClean="0"/>
              <a:t>if(a &gt; b) {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 smtClean="0"/>
              <a:t>document.write</a:t>
            </a:r>
            <a:r>
              <a:rPr lang="en-US" altLang="ko-KR" sz="1100" dirty="0" smtClean="0"/>
              <a:t>(“a</a:t>
            </a:r>
            <a:r>
              <a:rPr lang="ko-KR" altLang="en-US" sz="1100" dirty="0" smtClean="0"/>
              <a:t>가 크다</a:t>
            </a:r>
            <a:r>
              <a:rPr lang="en-US" altLang="ko-KR" sz="1100" dirty="0" smtClean="0"/>
              <a:t>“);</a:t>
            </a:r>
          </a:p>
          <a:p>
            <a:pPr defTabSz="180000"/>
            <a:r>
              <a:rPr lang="en-US" altLang="ko-KR" sz="1100" dirty="0" smtClean="0"/>
              <a:t>}</a:t>
            </a:r>
            <a:endParaRPr lang="en-US" altLang="ko-KR" sz="1100" dirty="0"/>
          </a:p>
        </p:txBody>
      </p:sp>
      <p:sp>
        <p:nvSpPr>
          <p:cNvPr id="5" name="TextBox 4"/>
          <p:cNvSpPr txBox="1"/>
          <p:nvPr/>
        </p:nvSpPr>
        <p:spPr>
          <a:xfrm>
            <a:off x="1052066" y="2710085"/>
            <a:ext cx="3375554" cy="1235154"/>
          </a:xfrm>
          <a:prstGeom prst="roundRect">
            <a:avLst>
              <a:gd name="adj" fmla="val 5535"/>
            </a:avLst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 smtClean="0"/>
              <a:t>if(</a:t>
            </a:r>
            <a:r>
              <a:rPr lang="ko-KR" altLang="en-US" sz="1200" dirty="0" err="1" smtClean="0"/>
              <a:t>조건식</a:t>
            </a:r>
            <a:r>
              <a:rPr lang="en-US" altLang="ko-KR" sz="1200" dirty="0" smtClean="0"/>
              <a:t>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… </a:t>
            </a:r>
            <a:r>
              <a:rPr lang="ko-KR" altLang="en-US" sz="1200" dirty="0" err="1" smtClean="0"/>
              <a:t>실행문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… // </a:t>
            </a:r>
            <a:r>
              <a:rPr lang="ko-KR" altLang="en-US" sz="1200" dirty="0" smtClean="0"/>
              <a:t>조건식이 </a:t>
            </a:r>
            <a:r>
              <a:rPr lang="ko-KR" altLang="en-US" sz="1200" dirty="0"/>
              <a:t>참인 경우 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}</a:t>
            </a:r>
          </a:p>
          <a:p>
            <a:pPr defTabSz="180000"/>
            <a:r>
              <a:rPr lang="en-US" altLang="ko-KR" sz="1200" dirty="0" smtClean="0"/>
              <a:t>else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{</a:t>
            </a:r>
          </a:p>
          <a:p>
            <a:pPr defTabSz="180000"/>
            <a:r>
              <a:rPr lang="en-US" altLang="ko-KR" sz="1200" dirty="0"/>
              <a:t>	… </a:t>
            </a:r>
            <a:r>
              <a:rPr lang="ko-KR" altLang="en-US" sz="1200" dirty="0" err="1" smtClean="0"/>
              <a:t>실행문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… // </a:t>
            </a:r>
            <a:r>
              <a:rPr lang="ko-KR" altLang="en-US" sz="1200" dirty="0"/>
              <a:t>조건식이 </a:t>
            </a:r>
            <a:r>
              <a:rPr lang="ko-KR" altLang="en-US" sz="1200" dirty="0" smtClean="0"/>
              <a:t>거짓인 </a:t>
            </a:r>
            <a:r>
              <a:rPr lang="ko-KR" altLang="en-US" sz="1200" dirty="0"/>
              <a:t>경우 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4572000" y="2765315"/>
            <a:ext cx="2914168" cy="11079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 smtClean="0"/>
              <a:t>if(a &gt; b) {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document.write</a:t>
            </a:r>
            <a:r>
              <a:rPr lang="en-US" altLang="ko-KR" sz="1100" dirty="0"/>
              <a:t>(“a</a:t>
            </a:r>
            <a:r>
              <a:rPr lang="ko-KR" altLang="en-US" sz="1100" dirty="0"/>
              <a:t>가 크다</a:t>
            </a:r>
            <a:r>
              <a:rPr lang="en-US" altLang="ko-KR" sz="1100" dirty="0"/>
              <a:t>“);</a:t>
            </a:r>
          </a:p>
          <a:p>
            <a:pPr defTabSz="180000"/>
            <a:r>
              <a:rPr lang="en-US" altLang="ko-KR" sz="1100" dirty="0" smtClean="0"/>
              <a:t>}</a:t>
            </a:r>
          </a:p>
          <a:p>
            <a:pPr defTabSz="180000"/>
            <a:r>
              <a:rPr lang="en-US" altLang="ko-KR" sz="1100" dirty="0" smtClean="0"/>
              <a:t>else {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document.write</a:t>
            </a:r>
            <a:r>
              <a:rPr lang="en-US" altLang="ko-KR" sz="1100" dirty="0"/>
              <a:t>(“a</a:t>
            </a:r>
            <a:r>
              <a:rPr lang="ko-KR" altLang="en-US" sz="1100" dirty="0"/>
              <a:t>가 </a:t>
            </a:r>
            <a:r>
              <a:rPr lang="ko-KR" altLang="en-US" sz="1100" dirty="0" smtClean="0"/>
              <a:t>크지 않다</a:t>
            </a:r>
            <a:r>
              <a:rPr lang="en-US" altLang="ko-KR" sz="1100" dirty="0"/>
              <a:t>“);</a:t>
            </a:r>
          </a:p>
          <a:p>
            <a:pPr defTabSz="180000"/>
            <a:r>
              <a:rPr lang="en-US" altLang="ko-KR" sz="1100" dirty="0" smtClean="0"/>
              <a:t>}</a:t>
            </a:r>
            <a:endParaRPr lang="en-US" altLang="ko-KR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1043608" y="4163953"/>
            <a:ext cx="3384376" cy="2164735"/>
          </a:xfrm>
          <a:prstGeom prst="roundRect">
            <a:avLst>
              <a:gd name="adj" fmla="val 3384"/>
            </a:avLst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 smtClean="0"/>
              <a:t>if(</a:t>
            </a:r>
            <a:r>
              <a:rPr lang="ko-KR" altLang="en-US" sz="1200" dirty="0" err="1" smtClean="0"/>
              <a:t>조건식</a:t>
            </a:r>
            <a:r>
              <a:rPr lang="en-US" altLang="ko-KR" sz="1200" dirty="0" smtClean="0"/>
              <a:t>1)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ko-KR" altLang="en-US" sz="1200" dirty="0" err="1" smtClean="0"/>
              <a:t>실행문</a:t>
            </a:r>
            <a:r>
              <a:rPr lang="en-US" altLang="ko-KR" sz="1200" dirty="0" smtClean="0"/>
              <a:t>1 // </a:t>
            </a:r>
            <a:r>
              <a:rPr lang="ko-KR" altLang="en-US" sz="1200" dirty="0" err="1" smtClean="0"/>
              <a:t>조건식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이 </a:t>
            </a:r>
            <a:r>
              <a:rPr lang="ko-KR" altLang="en-US" sz="1200" dirty="0"/>
              <a:t>참인 경우 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}</a:t>
            </a:r>
          </a:p>
          <a:p>
            <a:pPr defTabSz="180000"/>
            <a:r>
              <a:rPr lang="en-US" altLang="ko-KR" sz="1200" dirty="0" smtClean="0"/>
              <a:t>else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if(</a:t>
            </a:r>
            <a:r>
              <a:rPr lang="ko-KR" altLang="en-US" sz="1200" dirty="0" err="1" smtClean="0"/>
              <a:t>조건식</a:t>
            </a:r>
            <a:r>
              <a:rPr lang="en-US" altLang="ko-KR" sz="1200" dirty="0" smtClean="0"/>
              <a:t>2)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ko-KR" altLang="en-US" sz="1200" dirty="0" err="1"/>
              <a:t>실</a:t>
            </a:r>
            <a:r>
              <a:rPr lang="ko-KR" altLang="en-US" sz="1200" dirty="0" err="1" smtClean="0"/>
              <a:t>행문</a:t>
            </a:r>
            <a:r>
              <a:rPr lang="en-US" altLang="ko-KR" sz="1200" dirty="0" smtClean="0"/>
              <a:t>2 // </a:t>
            </a:r>
            <a:r>
              <a:rPr lang="ko-KR" altLang="en-US" sz="1200" dirty="0" err="1" smtClean="0"/>
              <a:t>조건식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가 참인 경우 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………… 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else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ko-KR" altLang="en-US" sz="1200" dirty="0" err="1" smtClean="0"/>
              <a:t>실행문</a:t>
            </a:r>
            <a:r>
              <a:rPr lang="en-US" altLang="ko-KR" sz="1200" dirty="0" smtClean="0"/>
              <a:t>n</a:t>
            </a:r>
            <a:r>
              <a:rPr lang="en-US" altLang="ko-KR" sz="1200" b="1" dirty="0"/>
              <a:t>; </a:t>
            </a:r>
            <a:r>
              <a:rPr lang="en-US" altLang="ko-KR" sz="1200" dirty="0"/>
              <a:t>// </a:t>
            </a:r>
            <a:r>
              <a:rPr lang="ko-KR" altLang="en-US" sz="1200" dirty="0"/>
              <a:t>앞의 모든 조건이 거짓인 경우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}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572000" y="4241374"/>
            <a:ext cx="2952328" cy="14465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 smtClean="0"/>
              <a:t>if(a &gt; b) </a:t>
            </a:r>
            <a:r>
              <a:rPr lang="en-US" altLang="ko-KR" sz="1100" dirty="0"/>
              <a:t>{ 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dirty="0" err="1"/>
              <a:t>document.write</a:t>
            </a:r>
            <a:r>
              <a:rPr lang="en-US" altLang="ko-KR" sz="1100" dirty="0"/>
              <a:t>(“a</a:t>
            </a:r>
            <a:r>
              <a:rPr lang="ko-KR" altLang="en-US" sz="1100" dirty="0"/>
              <a:t>가 크다</a:t>
            </a:r>
            <a:r>
              <a:rPr lang="en-US" altLang="ko-KR" sz="1100" dirty="0"/>
              <a:t>“);</a:t>
            </a:r>
          </a:p>
          <a:p>
            <a:pPr defTabSz="180000"/>
            <a:r>
              <a:rPr lang="en-US" altLang="ko-KR" sz="1100" dirty="0" smtClean="0"/>
              <a:t>}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else </a:t>
            </a:r>
            <a:r>
              <a:rPr lang="en-US" altLang="ko-KR" sz="1100" dirty="0" smtClean="0"/>
              <a:t>if(a &lt; b) {</a:t>
            </a:r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dirty="0" err="1"/>
              <a:t>document.write</a:t>
            </a:r>
            <a:r>
              <a:rPr lang="en-US" altLang="ko-KR" sz="1100" dirty="0" smtClean="0"/>
              <a:t>(“b</a:t>
            </a:r>
            <a:r>
              <a:rPr lang="ko-KR" altLang="en-US" sz="1100" dirty="0" smtClean="0"/>
              <a:t>가 </a:t>
            </a:r>
            <a:r>
              <a:rPr lang="ko-KR" altLang="en-US" sz="1100" dirty="0"/>
              <a:t>크다</a:t>
            </a:r>
            <a:r>
              <a:rPr lang="en-US" altLang="ko-KR" sz="1100" dirty="0"/>
              <a:t>“);</a:t>
            </a:r>
          </a:p>
          <a:p>
            <a:pPr defTabSz="180000"/>
            <a:r>
              <a:rPr lang="en-US" altLang="ko-KR" sz="1100" dirty="0" smtClean="0"/>
              <a:t>}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else </a:t>
            </a:r>
            <a:endParaRPr lang="en-US" altLang="ko-KR" sz="1100" dirty="0" smtClean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document.write</a:t>
            </a:r>
            <a:r>
              <a:rPr lang="en-US" altLang="ko-KR" sz="1100" dirty="0" smtClean="0"/>
              <a:t>(“a</a:t>
            </a:r>
            <a:r>
              <a:rPr lang="ko-KR" altLang="en-US" sz="1100" dirty="0" smtClean="0"/>
              <a:t>와 </a:t>
            </a:r>
            <a:r>
              <a:rPr lang="en-US" altLang="ko-KR" sz="1100" dirty="0" smtClean="0"/>
              <a:t>b</a:t>
            </a:r>
            <a:r>
              <a:rPr lang="ko-KR" altLang="en-US" sz="1100" dirty="0" smtClean="0"/>
              <a:t>는 같다</a:t>
            </a:r>
            <a:r>
              <a:rPr lang="en-US" altLang="ko-KR" sz="1100" dirty="0" smtClean="0"/>
              <a:t>“);</a:t>
            </a:r>
            <a:endParaRPr lang="en-US" altLang="ko-KR" sz="11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692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–15 </a:t>
            </a:r>
            <a:r>
              <a:rPr lang="en-US" altLang="ko-KR" dirty="0"/>
              <a:t>if-else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83568" y="1412776"/>
            <a:ext cx="5400600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head&gt;&lt;title&gt;if-else&lt;/title</a:t>
            </a:r>
            <a:r>
              <a:rPr lang="en-US" altLang="ko-KR" sz="1400" dirty="0" smtClean="0"/>
              <a:t>&gt;&lt;/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&lt;h3&gt;if-else</a:t>
            </a:r>
            <a:r>
              <a:rPr lang="ko-KR" altLang="en-US" sz="1400" dirty="0"/>
              <a:t>를 이용한 학점 매기기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grade;</a:t>
            </a:r>
            <a:endParaRPr lang="en-US" altLang="ko-KR" sz="1400" dirty="0"/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var</a:t>
            </a:r>
            <a:r>
              <a:rPr lang="ko-KR" altLang="en-US" sz="1400" b="1" dirty="0" smtClean="0"/>
              <a:t> </a:t>
            </a:r>
            <a:r>
              <a:rPr lang="en-US" altLang="ko-KR" sz="1400" b="1" dirty="0"/>
              <a:t>score = prompt("</a:t>
            </a:r>
            <a:r>
              <a:rPr lang="ko-KR" altLang="en-US" sz="1400" b="1" dirty="0"/>
              <a:t>황기태 님 점수를 입력하세요</a:t>
            </a:r>
            <a:r>
              <a:rPr lang="en-US" altLang="ko-KR" sz="1400" b="1" dirty="0"/>
              <a:t>", 100);</a:t>
            </a:r>
          </a:p>
          <a:p>
            <a:pPr defTabSz="180000"/>
            <a:r>
              <a:rPr lang="en-US" altLang="ko-KR" sz="1400" dirty="0" smtClean="0"/>
              <a:t>	score </a:t>
            </a:r>
            <a:r>
              <a:rPr lang="en-US" altLang="ko-KR" sz="1400" dirty="0"/>
              <a:t>= </a:t>
            </a:r>
            <a:r>
              <a:rPr lang="en-US" altLang="ko-KR" sz="1400" dirty="0" err="1"/>
              <a:t>parseInt</a:t>
            </a:r>
            <a:r>
              <a:rPr lang="en-US" altLang="ko-KR" sz="1400" dirty="0"/>
              <a:t>(score); // </a:t>
            </a:r>
            <a:r>
              <a:rPr lang="ko-KR" altLang="en-US" sz="1400" dirty="0"/>
              <a:t>문자열을 숫자로 바꿈</a:t>
            </a:r>
          </a:p>
          <a:p>
            <a:pPr defTabSz="180000"/>
            <a:r>
              <a:rPr lang="en-US" altLang="ko-KR" sz="1400" dirty="0" smtClean="0"/>
              <a:t>	if(score </a:t>
            </a:r>
            <a:r>
              <a:rPr lang="en-US" altLang="ko-KR" sz="1400" dirty="0"/>
              <a:t>&gt;= 90) // score</a:t>
            </a:r>
            <a:r>
              <a:rPr lang="ko-KR" altLang="en-US" sz="1400" dirty="0"/>
              <a:t>가 </a:t>
            </a:r>
            <a:r>
              <a:rPr lang="en-US" altLang="ko-KR" sz="1400" dirty="0"/>
              <a:t>90 </a:t>
            </a:r>
            <a:r>
              <a:rPr lang="ko-KR" altLang="en-US" sz="1400" dirty="0"/>
              <a:t>이상</a:t>
            </a:r>
          </a:p>
          <a:p>
            <a:pPr defTabSz="180000"/>
            <a:r>
              <a:rPr lang="en-US" altLang="ko-KR" sz="1400" dirty="0" smtClean="0"/>
              <a:t>		grade </a:t>
            </a:r>
            <a:r>
              <a:rPr lang="en-US" altLang="ko-KR" sz="1400" dirty="0"/>
              <a:t>= "A";</a:t>
            </a:r>
          </a:p>
          <a:p>
            <a:pPr defTabSz="180000"/>
            <a:r>
              <a:rPr lang="en-US" altLang="ko-KR" sz="1400" dirty="0" smtClean="0"/>
              <a:t>	else </a:t>
            </a:r>
            <a:r>
              <a:rPr lang="en-US" altLang="ko-KR" sz="1400" dirty="0"/>
              <a:t>if(score &gt;= 80) // 80 </a:t>
            </a:r>
            <a:r>
              <a:rPr lang="ko-KR" altLang="en-US" sz="1400" dirty="0"/>
              <a:t>이상 </a:t>
            </a:r>
            <a:r>
              <a:rPr lang="en-US" altLang="ko-KR" sz="1400" dirty="0"/>
              <a:t>90 </a:t>
            </a:r>
            <a:r>
              <a:rPr lang="ko-KR" altLang="en-US" sz="1400" dirty="0"/>
              <a:t>미만</a:t>
            </a:r>
          </a:p>
          <a:p>
            <a:pPr defTabSz="180000"/>
            <a:r>
              <a:rPr lang="en-US" altLang="ko-KR" sz="1400" dirty="0" smtClean="0"/>
              <a:t>		grade </a:t>
            </a:r>
            <a:r>
              <a:rPr lang="en-US" altLang="ko-KR" sz="1400" dirty="0"/>
              <a:t>= "B";</a:t>
            </a:r>
          </a:p>
          <a:p>
            <a:pPr defTabSz="180000"/>
            <a:r>
              <a:rPr lang="en-US" altLang="ko-KR" sz="1400" dirty="0" smtClean="0"/>
              <a:t>	else </a:t>
            </a:r>
            <a:r>
              <a:rPr lang="en-US" altLang="ko-KR" sz="1400" dirty="0"/>
              <a:t>if(score &gt;= 70) // 70 </a:t>
            </a:r>
            <a:r>
              <a:rPr lang="ko-KR" altLang="en-US" sz="1400" dirty="0"/>
              <a:t>이상 </a:t>
            </a:r>
            <a:r>
              <a:rPr lang="en-US" altLang="ko-KR" sz="1400" dirty="0"/>
              <a:t>80 </a:t>
            </a:r>
            <a:r>
              <a:rPr lang="ko-KR" altLang="en-US" sz="1400" dirty="0"/>
              <a:t>미만</a:t>
            </a:r>
          </a:p>
          <a:p>
            <a:pPr defTabSz="180000"/>
            <a:r>
              <a:rPr lang="en-US" altLang="ko-KR" sz="1400" dirty="0" smtClean="0"/>
              <a:t>		grade </a:t>
            </a:r>
            <a:r>
              <a:rPr lang="en-US" altLang="ko-KR" sz="1400" dirty="0"/>
              <a:t>= "C";</a:t>
            </a:r>
          </a:p>
          <a:p>
            <a:pPr defTabSz="180000"/>
            <a:r>
              <a:rPr lang="en-US" altLang="ko-KR" sz="1400" dirty="0" smtClean="0"/>
              <a:t>	else </a:t>
            </a:r>
            <a:r>
              <a:rPr lang="en-US" altLang="ko-KR" sz="1400" dirty="0"/>
              <a:t>if(score &gt;= 60) // 60 </a:t>
            </a:r>
            <a:r>
              <a:rPr lang="ko-KR" altLang="en-US" sz="1400" dirty="0"/>
              <a:t>이상 </a:t>
            </a:r>
            <a:r>
              <a:rPr lang="en-US" altLang="ko-KR" sz="1400" dirty="0"/>
              <a:t>70 </a:t>
            </a:r>
            <a:r>
              <a:rPr lang="ko-KR" altLang="en-US" sz="1400" dirty="0"/>
              <a:t>미만</a:t>
            </a:r>
          </a:p>
          <a:p>
            <a:pPr defTabSz="180000"/>
            <a:r>
              <a:rPr lang="en-US" altLang="ko-KR" sz="1400" dirty="0" smtClean="0"/>
              <a:t>		grade </a:t>
            </a:r>
            <a:r>
              <a:rPr lang="en-US" altLang="ko-KR" sz="1400" dirty="0"/>
              <a:t>= "D";</a:t>
            </a:r>
          </a:p>
          <a:p>
            <a:pPr defTabSz="180000"/>
            <a:r>
              <a:rPr lang="en-US" altLang="ko-KR" sz="1400" dirty="0" smtClean="0"/>
              <a:t>	else </a:t>
            </a:r>
            <a:r>
              <a:rPr lang="en-US" altLang="ko-KR" sz="1400" dirty="0"/>
              <a:t>// 60 </a:t>
            </a:r>
            <a:r>
              <a:rPr lang="ko-KR" altLang="en-US" sz="1400" dirty="0"/>
              <a:t>미만</a:t>
            </a:r>
          </a:p>
          <a:p>
            <a:pPr defTabSz="180000"/>
            <a:r>
              <a:rPr lang="en-US" altLang="ko-KR" sz="1400" dirty="0" smtClean="0"/>
              <a:t>		grade </a:t>
            </a:r>
            <a:r>
              <a:rPr lang="en-US" altLang="ko-KR" sz="1400" dirty="0"/>
              <a:t>= "F";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(score </a:t>
            </a:r>
            <a:r>
              <a:rPr lang="en-US" altLang="ko-KR" sz="1400" dirty="0"/>
              <a:t>+ "</a:t>
            </a:r>
            <a:r>
              <a:rPr lang="ko-KR" altLang="en-US" sz="1400" dirty="0"/>
              <a:t>는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grade + "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5796136" y="2204864"/>
            <a:ext cx="3179774" cy="1355830"/>
            <a:chOff x="978693" y="-346949"/>
            <a:chExt cx="7848483" cy="382905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63286" y="-333906"/>
              <a:ext cx="3763890" cy="3816007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8693" y="-346949"/>
              <a:ext cx="4086225" cy="3829050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995" y="3861048"/>
            <a:ext cx="2787005" cy="1997140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36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switch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switch</a:t>
            </a:r>
            <a:r>
              <a:rPr lang="ko-KR" altLang="en-US" dirty="0" smtClean="0"/>
              <a:t> 문</a:t>
            </a:r>
            <a:endParaRPr lang="en-US" altLang="ko-KR" dirty="0" smtClean="0"/>
          </a:p>
          <a:p>
            <a:pPr lvl="1"/>
            <a:r>
              <a:rPr lang="ko-KR" altLang="en-US" dirty="0"/>
              <a:t>값에 따라 서로 다른 코드를 실행할 때</a:t>
            </a:r>
            <a:r>
              <a:rPr lang="en-US" altLang="ko-KR" dirty="0"/>
              <a:t>, </a:t>
            </a:r>
            <a:r>
              <a:rPr lang="en-US" altLang="ko-KR" dirty="0" smtClean="0"/>
              <a:t>switch </a:t>
            </a:r>
            <a:r>
              <a:rPr lang="ko-KR" altLang="en-US" dirty="0" smtClean="0"/>
              <a:t>문 적합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755576" y="2492896"/>
            <a:ext cx="4032448" cy="3137867"/>
          </a:xfrm>
          <a:prstGeom prst="roundRect">
            <a:avLst>
              <a:gd name="adj" fmla="val 1629"/>
            </a:avLst>
          </a:pr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400" dirty="0"/>
              <a:t>switch(</a:t>
            </a:r>
            <a:r>
              <a:rPr lang="ko-KR" altLang="en-US" sz="1400" dirty="0"/>
              <a:t>식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case </a:t>
            </a:r>
            <a:r>
              <a:rPr lang="ko-KR" altLang="en-US" sz="1400" dirty="0"/>
              <a:t>값</a:t>
            </a:r>
            <a:r>
              <a:rPr lang="en-US" altLang="ko-KR" sz="1400" dirty="0"/>
              <a:t>1: // </a:t>
            </a:r>
            <a:r>
              <a:rPr lang="ko-KR" altLang="en-US" sz="1400" dirty="0"/>
              <a:t>식의 결과가 값</a:t>
            </a:r>
            <a:r>
              <a:rPr lang="en-US" altLang="ko-KR" sz="1400" dirty="0"/>
              <a:t>1</a:t>
            </a:r>
            <a:r>
              <a:rPr lang="ko-KR" altLang="en-US" sz="1400" dirty="0"/>
              <a:t>과 같을 때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ko-KR" altLang="en-US" sz="1400" dirty="0" smtClean="0"/>
              <a:t>실행 </a:t>
            </a:r>
            <a:r>
              <a:rPr lang="ko-KR" altLang="en-US" sz="1400" dirty="0"/>
              <a:t>문장 </a:t>
            </a:r>
            <a:r>
              <a:rPr lang="en-US" altLang="ko-KR" sz="1400" dirty="0"/>
              <a:t>1;</a:t>
            </a:r>
          </a:p>
          <a:p>
            <a:pPr defTabSz="180000"/>
            <a:r>
              <a:rPr lang="en-US" altLang="ko-KR" sz="1400" dirty="0" smtClean="0"/>
              <a:t>		break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case </a:t>
            </a:r>
            <a:r>
              <a:rPr lang="ko-KR" altLang="en-US" sz="1400" dirty="0"/>
              <a:t>값</a:t>
            </a:r>
            <a:r>
              <a:rPr lang="en-US" altLang="ko-KR" sz="1400" dirty="0"/>
              <a:t>2: // </a:t>
            </a:r>
            <a:r>
              <a:rPr lang="ko-KR" altLang="en-US" sz="1400" dirty="0"/>
              <a:t>식의 결과가 값</a:t>
            </a:r>
            <a:r>
              <a:rPr lang="en-US" altLang="ko-KR" sz="1400" dirty="0"/>
              <a:t>2</a:t>
            </a:r>
            <a:r>
              <a:rPr lang="ko-KR" altLang="en-US" sz="1400" dirty="0"/>
              <a:t>와 같을 때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ko-KR" altLang="en-US" sz="1400" dirty="0" smtClean="0"/>
              <a:t>실행 </a:t>
            </a:r>
            <a:r>
              <a:rPr lang="ko-KR" altLang="en-US" sz="1400" dirty="0"/>
              <a:t>문장 </a:t>
            </a:r>
            <a:r>
              <a:rPr lang="en-US" altLang="ko-KR" sz="1400" dirty="0"/>
              <a:t>2;</a:t>
            </a:r>
          </a:p>
          <a:p>
            <a:pPr defTabSz="180000"/>
            <a:r>
              <a:rPr lang="en-US" altLang="ko-KR" sz="1400" dirty="0" smtClean="0"/>
              <a:t>		break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	...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case </a:t>
            </a:r>
            <a:r>
              <a:rPr lang="ko-KR" altLang="en-US" sz="1400" dirty="0"/>
              <a:t>값</a:t>
            </a:r>
            <a:r>
              <a:rPr lang="en-US" altLang="ko-KR" sz="1400" dirty="0"/>
              <a:t>m: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ko-KR" altLang="en-US" sz="1400" dirty="0" smtClean="0"/>
              <a:t>실행 </a:t>
            </a:r>
            <a:r>
              <a:rPr lang="ko-KR" altLang="en-US" sz="1400" dirty="0"/>
              <a:t>문장 </a:t>
            </a:r>
            <a:r>
              <a:rPr lang="en-US" altLang="ko-KR" sz="1400" dirty="0"/>
              <a:t>m; // </a:t>
            </a:r>
            <a:r>
              <a:rPr lang="ko-KR" altLang="en-US" sz="1400" dirty="0"/>
              <a:t>식의 결과가 </a:t>
            </a:r>
            <a:r>
              <a:rPr lang="ko-KR" altLang="en-US" sz="1400" dirty="0" smtClean="0"/>
              <a:t>값과 </a:t>
            </a:r>
            <a:r>
              <a:rPr lang="ko-KR" altLang="en-US" sz="1400" dirty="0"/>
              <a:t>같을 때</a:t>
            </a:r>
          </a:p>
          <a:p>
            <a:pPr defTabSz="180000"/>
            <a:r>
              <a:rPr lang="en-US" altLang="ko-KR" sz="1400" dirty="0" smtClean="0"/>
              <a:t>		break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default</a:t>
            </a:r>
            <a:r>
              <a:rPr lang="en-US" altLang="ko-KR" sz="1400" dirty="0"/>
              <a:t>: // </a:t>
            </a:r>
            <a:r>
              <a:rPr lang="ko-KR" altLang="en-US" sz="1400" dirty="0"/>
              <a:t>어느 </a:t>
            </a:r>
            <a:r>
              <a:rPr lang="ko-KR" altLang="en-US" sz="1400" dirty="0" smtClean="0"/>
              <a:t>값과도 </a:t>
            </a:r>
            <a:r>
              <a:rPr lang="ko-KR" altLang="en-US" sz="1400" dirty="0"/>
              <a:t>같지 않을 때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ko-KR" altLang="en-US" sz="1400" dirty="0" smtClean="0"/>
              <a:t>실행 </a:t>
            </a:r>
            <a:r>
              <a:rPr lang="ko-KR" altLang="en-US" sz="1400" dirty="0"/>
              <a:t>문장 </a:t>
            </a:r>
            <a:r>
              <a:rPr lang="en-US" altLang="ko-KR" sz="1400" dirty="0"/>
              <a:t>n;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4930952" y="2522220"/>
            <a:ext cx="3384376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fruits=</a:t>
            </a:r>
            <a:r>
              <a:rPr lang="en-US" altLang="ko-KR" sz="1400" dirty="0"/>
              <a:t>"</a:t>
            </a:r>
            <a:r>
              <a:rPr lang="ko-KR" altLang="en-US" sz="1400" dirty="0" smtClean="0"/>
              <a:t>사과</a:t>
            </a:r>
            <a:r>
              <a:rPr lang="en-US" altLang="ko-KR" sz="1400" dirty="0" smtClean="0"/>
              <a:t>";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switch(fruits) {</a:t>
            </a:r>
          </a:p>
          <a:p>
            <a:pPr defTabSz="180000"/>
            <a:r>
              <a:rPr lang="en-US" altLang="ko-KR" sz="1400" dirty="0" smtClean="0"/>
              <a:t>	case "</a:t>
            </a:r>
            <a:r>
              <a:rPr lang="ko-KR" altLang="en-US" sz="1400" dirty="0" smtClean="0"/>
              <a:t>바나나</a:t>
            </a:r>
            <a:r>
              <a:rPr lang="en-US" altLang="ko-KR" sz="1400" dirty="0" smtClean="0"/>
              <a:t>": 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price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= 200; break;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case "</a:t>
            </a:r>
            <a:r>
              <a:rPr lang="ko-KR" altLang="en-US" sz="1400" dirty="0" smtClean="0"/>
              <a:t>사과</a:t>
            </a:r>
            <a:r>
              <a:rPr lang="en-US" altLang="ko-KR" sz="1400" dirty="0" smtClean="0"/>
              <a:t>":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price = 300; break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case </a:t>
            </a:r>
            <a:r>
              <a:rPr lang="en-US" altLang="ko-KR" sz="1400" dirty="0"/>
              <a:t>"</a:t>
            </a:r>
            <a:r>
              <a:rPr lang="ko-KR" altLang="en-US" sz="1400" dirty="0" smtClean="0"/>
              <a:t>체리</a:t>
            </a:r>
            <a:r>
              <a:rPr lang="en-US" altLang="ko-KR" sz="1400" dirty="0" smtClean="0"/>
              <a:t>":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/>
              <a:t>	price = </a:t>
            </a:r>
            <a:r>
              <a:rPr lang="en-US" altLang="ko-KR" sz="1400" dirty="0" smtClean="0"/>
              <a:t>400; break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default</a:t>
            </a:r>
            <a:r>
              <a:rPr lang="en-US" altLang="ko-KR" sz="1400" dirty="0"/>
              <a:t>: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</a:t>
            </a:r>
            <a:r>
              <a:rPr lang="en-US" altLang="ko-KR" sz="1400" dirty="0"/>
              <a:t>"</a:t>
            </a:r>
            <a:r>
              <a:rPr lang="ko-KR" altLang="en-US" sz="1400" dirty="0" smtClean="0"/>
              <a:t>팔지 않습니다</a:t>
            </a:r>
            <a:r>
              <a:rPr lang="en-US" altLang="ko-KR" sz="1400" dirty="0" smtClean="0"/>
              <a:t>.");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/>
              <a:t>	</a:t>
            </a:r>
            <a:r>
              <a:rPr lang="en-US" altLang="ko-KR" sz="1400" dirty="0" smtClean="0"/>
              <a:t>price = 0;</a:t>
            </a:r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// switch </a:t>
            </a:r>
            <a:r>
              <a:rPr lang="ko-KR" altLang="en-US" sz="1400" dirty="0" smtClean="0"/>
              <a:t>문의 실행 결과 </a:t>
            </a:r>
            <a:r>
              <a:rPr lang="en-US" altLang="ko-KR" sz="1400" dirty="0" smtClean="0"/>
              <a:t>price=300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206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smtClean="0"/>
              <a:t>case </a:t>
            </a:r>
            <a:r>
              <a:rPr lang="ko-KR" altLang="en-US" smtClean="0"/>
              <a:t>문의 ‘값’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case </a:t>
            </a:r>
            <a:r>
              <a:rPr lang="ko-KR" altLang="en-US" dirty="0" smtClean="0"/>
              <a:t>문의 ‘값’은 상수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리터럴</a:t>
            </a:r>
            <a:r>
              <a:rPr lang="en-US" altLang="ko-KR" dirty="0" smtClean="0"/>
              <a:t>)</a:t>
            </a:r>
            <a:r>
              <a:rPr lang="ko-KR" altLang="en-US" dirty="0" smtClean="0"/>
              <a:t>만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잘 작성된 </a:t>
            </a:r>
            <a:r>
              <a:rPr lang="en-US" altLang="ko-KR" dirty="0" smtClean="0"/>
              <a:t>case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en-US" altLang="ko-KR" dirty="0" smtClean="0"/>
              <a:t>case </a:t>
            </a:r>
            <a:r>
              <a:rPr lang="ko-KR" altLang="en-US" dirty="0" smtClean="0"/>
              <a:t>문의 ‘값’에 </a:t>
            </a:r>
            <a:r>
              <a:rPr lang="ko-KR" altLang="en-US" b="1" dirty="0" smtClean="0">
                <a:solidFill>
                  <a:srgbClr val="FF0000"/>
                </a:solidFill>
              </a:rPr>
              <a:t>변수나 식은 사용 불가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lvl="2"/>
            <a:r>
              <a:rPr lang="ko-KR" altLang="en-US" dirty="0" smtClean="0"/>
              <a:t>잘못 작성된 </a:t>
            </a:r>
            <a:r>
              <a:rPr lang="en-US" altLang="ko-KR" dirty="0" smtClean="0"/>
              <a:t>case </a:t>
            </a:r>
            <a:r>
              <a:rPr lang="ko-KR" altLang="en-US" dirty="0" smtClean="0"/>
              <a:t>문</a:t>
            </a: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03648" y="2132856"/>
            <a:ext cx="5040560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case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1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: 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case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2.7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: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case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“Seoul”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: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case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true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: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case 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</a:rPr>
              <a:t>2+3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 : // 2+3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</a:rPr>
              <a:t>은 먼저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5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</a:rPr>
              <a:t>로 계산되어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case 5: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와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</a:rPr>
              <a:t> 동일</a:t>
            </a:r>
            <a:endParaRPr lang="en-US" altLang="ko-KR" sz="1400" kern="0" dirty="0">
              <a:solidFill>
                <a:srgbClr val="000000"/>
              </a:solidFill>
              <a:latin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03648" y="4273932"/>
            <a:ext cx="504056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case </a:t>
            </a:r>
            <a:r>
              <a:rPr lang="en-US" altLang="ko-KR" sz="1400" b="1" strike="sngStrike" kern="0" dirty="0">
                <a:solidFill>
                  <a:srgbClr val="000000"/>
                </a:solidFill>
                <a:latin typeface="+mj-ea"/>
                <a:ea typeface="+mj-ea"/>
              </a:rPr>
              <a:t>a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: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오류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변수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사용 불가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case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strike="sngStrike" kern="0" dirty="0">
                <a:solidFill>
                  <a:srgbClr val="000000"/>
                </a:solidFill>
                <a:latin typeface="+mj-ea"/>
                <a:ea typeface="+mj-ea"/>
              </a:rPr>
              <a:t>a &gt; 3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: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오류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(a&gt;3)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사용 불가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766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smtClean="0"/>
              <a:t>switch </a:t>
            </a:r>
            <a:r>
              <a:rPr lang="ko-KR" altLang="en-US" smtClean="0"/>
              <a:t>문에서 </a:t>
            </a:r>
            <a:r>
              <a:rPr lang="en-US" altLang="ko-KR" smtClean="0"/>
              <a:t>break </a:t>
            </a:r>
            <a:r>
              <a:rPr lang="ko-KR" altLang="en-US" smtClean="0"/>
              <a:t>문의 역할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break</a:t>
            </a:r>
            <a:r>
              <a:rPr lang="ko-KR" altLang="en-US" dirty="0" smtClean="0"/>
              <a:t> 문</a:t>
            </a:r>
            <a:endParaRPr lang="en-US" altLang="ko-KR" dirty="0" smtClean="0"/>
          </a:p>
          <a:p>
            <a:pPr lvl="1" fontAlgn="base"/>
            <a:r>
              <a:rPr lang="en-US" altLang="ko-KR" dirty="0" smtClean="0"/>
              <a:t>switch </a:t>
            </a:r>
            <a:r>
              <a:rPr lang="ko-KR" altLang="en-US" dirty="0" smtClean="0"/>
              <a:t>문 종료</a:t>
            </a:r>
            <a:endParaRPr lang="en-US" altLang="ko-KR" dirty="0" smtClean="0"/>
          </a:p>
          <a:p>
            <a:pPr lvl="2" fontAlgn="base"/>
            <a:r>
              <a:rPr lang="en-US" altLang="ko-KR" dirty="0" smtClean="0"/>
              <a:t>break</a:t>
            </a:r>
            <a:r>
              <a:rPr lang="en-US" altLang="ko-KR" dirty="0"/>
              <a:t>; </a:t>
            </a:r>
            <a:r>
              <a:rPr lang="ko-KR" altLang="en-US" dirty="0"/>
              <a:t>문을 </a:t>
            </a:r>
            <a:r>
              <a:rPr lang="ko-KR" altLang="en-US" dirty="0" smtClean="0"/>
              <a:t>만날</a:t>
            </a:r>
            <a:r>
              <a:rPr lang="en-US" altLang="ko-KR" dirty="0" smtClean="0"/>
              <a:t> </a:t>
            </a:r>
            <a:r>
              <a:rPr lang="ko-KR" altLang="en-US" dirty="0" smtClean="0"/>
              <a:t>때까지 아래로 코드 계속 실행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899592" y="2644264"/>
            <a:ext cx="2774548" cy="2800960"/>
            <a:chOff x="861348" y="1628800"/>
            <a:chExt cx="2774548" cy="2800960"/>
          </a:xfrm>
        </p:grpSpPr>
        <p:sp>
          <p:nvSpPr>
            <p:cNvPr id="8" name="직사각형 7"/>
            <p:cNvSpPr/>
            <p:nvPr/>
          </p:nvSpPr>
          <p:spPr>
            <a:xfrm>
              <a:off x="871672" y="1628800"/>
              <a:ext cx="2764224" cy="267765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dirty="0" err="1" smtClean="0"/>
                <a:t>var</a:t>
              </a:r>
              <a:r>
                <a:rPr lang="en-US" altLang="ko-KR" sz="1400" dirty="0" smtClean="0"/>
                <a:t> city="Seoul</a:t>
              </a:r>
              <a:r>
                <a:rPr lang="en-US" altLang="ko-KR" sz="1400" dirty="0"/>
                <a:t>"</a:t>
              </a:r>
              <a:r>
                <a:rPr lang="en-US" altLang="ko-KR" sz="1400" dirty="0" smtClean="0"/>
                <a:t>;</a:t>
              </a:r>
              <a:endParaRPr lang="en-US" altLang="ko-KR" sz="1400" dirty="0"/>
            </a:p>
            <a:p>
              <a:pPr defTabSz="180000"/>
              <a:r>
                <a:rPr lang="en-US" altLang="ko-KR" sz="1400" b="1" dirty="0" smtClean="0"/>
                <a:t>switch(city)</a:t>
              </a:r>
              <a:r>
                <a:rPr lang="en-US" altLang="ko-KR" sz="1400" dirty="0" smtClean="0"/>
                <a:t> </a:t>
              </a:r>
              <a:r>
                <a:rPr lang="en-US" altLang="ko-KR" sz="1400" dirty="0"/>
                <a:t>{</a:t>
              </a:r>
            </a:p>
            <a:p>
              <a:pPr defTabSz="180000"/>
              <a:r>
                <a:rPr lang="en-US" altLang="ko-KR" sz="1400" dirty="0" smtClean="0"/>
                <a:t>	</a:t>
              </a:r>
              <a:r>
                <a:rPr lang="en-US" altLang="ko-KR" sz="1400" b="1" dirty="0" smtClean="0"/>
                <a:t>case "Seoul</a:t>
              </a:r>
              <a:r>
                <a:rPr lang="en-US" altLang="ko-KR" sz="1400" b="1" dirty="0"/>
                <a:t>"</a:t>
              </a:r>
              <a:r>
                <a:rPr lang="en-US" altLang="ko-KR" sz="1400" b="1" dirty="0" smtClean="0"/>
                <a:t>:</a:t>
              </a:r>
              <a:endParaRPr lang="en-US" altLang="ko-KR" sz="1400" b="1" dirty="0"/>
            </a:p>
            <a:p>
              <a:pPr defTabSz="180000"/>
              <a:r>
                <a:rPr lang="en-US" altLang="ko-KR" sz="1400" dirty="0" smtClean="0"/>
                <a:t>		</a:t>
              </a:r>
              <a:r>
                <a:rPr lang="en-US" altLang="ko-KR" sz="1400" b="1" dirty="0" err="1" smtClean="0"/>
                <a:t>document.write</a:t>
              </a:r>
              <a:r>
                <a:rPr lang="en-US" altLang="ko-KR" sz="1400" b="1" dirty="0" smtClean="0"/>
                <a:t>(</a:t>
              </a:r>
              <a:r>
                <a:rPr lang="en-US" altLang="ko-KR" sz="1400" b="1" dirty="0"/>
                <a:t>"</a:t>
              </a:r>
              <a:r>
                <a:rPr lang="ko-KR" altLang="en-US" sz="1400" b="1" dirty="0" smtClean="0"/>
                <a:t>서울</a:t>
              </a:r>
              <a:r>
                <a:rPr lang="en-US" altLang="ko-KR" sz="1400" b="1" dirty="0" smtClean="0"/>
                <a:t>");</a:t>
              </a:r>
              <a:endParaRPr lang="en-US" altLang="ko-KR" sz="1400" b="1" dirty="0"/>
            </a:p>
            <a:p>
              <a:pPr defTabSz="180000"/>
              <a:r>
                <a:rPr lang="en-US" altLang="ko-KR" sz="1400" dirty="0" smtClean="0"/>
                <a:t>		</a:t>
              </a:r>
              <a:r>
                <a:rPr lang="en-US" altLang="ko-KR" sz="1400" strike="sngStrike" dirty="0" smtClean="0"/>
                <a:t>break</a:t>
              </a:r>
              <a:r>
                <a:rPr lang="en-US" altLang="ko-KR" sz="1400" strike="sngStrike" dirty="0"/>
                <a:t>;</a:t>
              </a:r>
            </a:p>
            <a:p>
              <a:pPr defTabSz="180000"/>
              <a:r>
                <a:rPr lang="en-US" altLang="ko-KR" sz="1400" dirty="0" smtClean="0"/>
                <a:t>	case "</a:t>
              </a:r>
              <a:r>
                <a:rPr lang="en-US" altLang="ko-KR" sz="1400" dirty="0" err="1" smtClean="0"/>
                <a:t>NewYork</a:t>
              </a:r>
              <a:r>
                <a:rPr lang="en-US" altLang="ko-KR" sz="1400" dirty="0" smtClean="0"/>
                <a:t>":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	</a:t>
              </a:r>
              <a:r>
                <a:rPr lang="en-US" altLang="ko-KR" sz="1400" b="1" dirty="0" err="1"/>
                <a:t>document.write</a:t>
              </a:r>
              <a:r>
                <a:rPr lang="en-US" altLang="ko-KR" sz="1400" b="1" dirty="0" smtClean="0"/>
                <a:t>(</a:t>
              </a:r>
              <a:r>
                <a:rPr lang="en-US" altLang="ko-KR" sz="1400" b="1" dirty="0"/>
                <a:t>"</a:t>
              </a:r>
              <a:r>
                <a:rPr lang="ko-KR" altLang="en-US" sz="1400" b="1" dirty="0" smtClean="0"/>
                <a:t>뉴욕</a:t>
              </a:r>
              <a:r>
                <a:rPr lang="en-US" altLang="ko-KR" sz="1400" b="1" dirty="0" smtClean="0"/>
                <a:t>");</a:t>
              </a:r>
            </a:p>
            <a:p>
              <a:pPr defTabSz="180000"/>
              <a:r>
                <a:rPr lang="en-US" altLang="ko-KR" sz="1400" b="1" dirty="0" smtClean="0"/>
                <a:t>		break</a:t>
              </a:r>
              <a:r>
                <a:rPr lang="en-US" altLang="ko-KR" sz="1400" b="1" dirty="0"/>
                <a:t>;</a:t>
              </a:r>
            </a:p>
            <a:p>
              <a:pPr defTabSz="180000"/>
              <a:r>
                <a:rPr lang="en-US" altLang="ko-KR" sz="1400" dirty="0" smtClean="0"/>
                <a:t>	case </a:t>
              </a:r>
              <a:r>
                <a:rPr lang="en-US" altLang="ko-KR" sz="1400" dirty="0"/>
                <a:t>"</a:t>
              </a:r>
              <a:r>
                <a:rPr lang="en-US" altLang="ko-KR" sz="1400" dirty="0" smtClean="0"/>
                <a:t>Paris</a:t>
              </a:r>
              <a:r>
                <a:rPr lang="en-US" altLang="ko-KR" sz="1400" dirty="0"/>
                <a:t>"</a:t>
              </a:r>
              <a:r>
                <a:rPr lang="en-US" altLang="ko-KR" sz="1400" dirty="0" smtClean="0"/>
                <a:t>: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	</a:t>
              </a:r>
              <a:r>
                <a:rPr lang="en-US" altLang="ko-KR" sz="1400" dirty="0" err="1"/>
                <a:t>document.write</a:t>
              </a:r>
              <a:r>
                <a:rPr lang="en-US" altLang="ko-KR" sz="1400" dirty="0" smtClean="0"/>
                <a:t>(</a:t>
              </a:r>
              <a:r>
                <a:rPr lang="en-US" altLang="ko-KR" sz="1400" dirty="0"/>
                <a:t>"</a:t>
              </a:r>
              <a:r>
                <a:rPr lang="ko-KR" altLang="en-US" sz="1400" dirty="0" smtClean="0"/>
                <a:t>파리</a:t>
              </a:r>
              <a:r>
                <a:rPr lang="en-US" altLang="ko-KR" sz="1400" dirty="0" smtClean="0"/>
                <a:t>");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	break</a:t>
              </a:r>
              <a:r>
                <a:rPr lang="en-US" altLang="ko-KR" sz="1400" dirty="0"/>
                <a:t>;</a:t>
              </a:r>
            </a:p>
            <a:p>
              <a:pPr defTabSz="18000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9" name="자유형 8"/>
            <p:cNvSpPr/>
            <p:nvPr/>
          </p:nvSpPr>
          <p:spPr>
            <a:xfrm>
              <a:off x="1290320" y="2557407"/>
              <a:ext cx="1788160" cy="203201"/>
            </a:xfrm>
            <a:custGeom>
              <a:avLst/>
              <a:gdLst>
                <a:gd name="connsiteX0" fmla="*/ 538480 w 1788160"/>
                <a:gd name="connsiteY0" fmla="*/ 294640 h 308601"/>
                <a:gd name="connsiteX1" fmla="*/ 335280 w 1788160"/>
                <a:gd name="connsiteY1" fmla="*/ 284480 h 308601"/>
                <a:gd name="connsiteX2" fmla="*/ 264160 w 1788160"/>
                <a:gd name="connsiteY2" fmla="*/ 274320 h 308601"/>
                <a:gd name="connsiteX3" fmla="*/ 121920 w 1788160"/>
                <a:gd name="connsiteY3" fmla="*/ 264160 h 308601"/>
                <a:gd name="connsiteX4" fmla="*/ 40640 w 1788160"/>
                <a:gd name="connsiteY4" fmla="*/ 243840 h 308601"/>
                <a:gd name="connsiteX5" fmla="*/ 10160 w 1788160"/>
                <a:gd name="connsiteY5" fmla="*/ 233680 h 308601"/>
                <a:gd name="connsiteX6" fmla="*/ 0 w 1788160"/>
                <a:gd name="connsiteY6" fmla="*/ 203200 h 308601"/>
                <a:gd name="connsiteX7" fmla="*/ 10160 w 1788160"/>
                <a:gd name="connsiteY7" fmla="*/ 81280 h 308601"/>
                <a:gd name="connsiteX8" fmla="*/ 30480 w 1788160"/>
                <a:gd name="connsiteY8" fmla="*/ 50800 h 308601"/>
                <a:gd name="connsiteX9" fmla="*/ 121920 w 1788160"/>
                <a:gd name="connsiteY9" fmla="*/ 0 h 308601"/>
                <a:gd name="connsiteX10" fmla="*/ 487680 w 1788160"/>
                <a:gd name="connsiteY10" fmla="*/ 10160 h 308601"/>
                <a:gd name="connsiteX11" fmla="*/ 528320 w 1788160"/>
                <a:gd name="connsiteY11" fmla="*/ 20320 h 308601"/>
                <a:gd name="connsiteX12" fmla="*/ 619760 w 1788160"/>
                <a:gd name="connsiteY12" fmla="*/ 91440 h 308601"/>
                <a:gd name="connsiteX13" fmla="*/ 650240 w 1788160"/>
                <a:gd name="connsiteY13" fmla="*/ 132080 h 308601"/>
                <a:gd name="connsiteX14" fmla="*/ 680720 w 1788160"/>
                <a:gd name="connsiteY14" fmla="*/ 152400 h 308601"/>
                <a:gd name="connsiteX15" fmla="*/ 670560 w 1788160"/>
                <a:gd name="connsiteY15" fmla="*/ 264160 h 308601"/>
                <a:gd name="connsiteX16" fmla="*/ 457200 w 1788160"/>
                <a:gd name="connsiteY16" fmla="*/ 284480 h 308601"/>
                <a:gd name="connsiteX17" fmla="*/ 457200 w 1788160"/>
                <a:gd name="connsiteY17" fmla="*/ 162560 h 308601"/>
                <a:gd name="connsiteX18" fmla="*/ 487680 w 1788160"/>
                <a:gd name="connsiteY18" fmla="*/ 152400 h 308601"/>
                <a:gd name="connsiteX19" fmla="*/ 782320 w 1788160"/>
                <a:gd name="connsiteY19" fmla="*/ 101600 h 308601"/>
                <a:gd name="connsiteX20" fmla="*/ 965200 w 1788160"/>
                <a:gd name="connsiteY20" fmla="*/ 142240 h 308601"/>
                <a:gd name="connsiteX21" fmla="*/ 1026160 w 1788160"/>
                <a:gd name="connsiteY21" fmla="*/ 101600 h 308601"/>
                <a:gd name="connsiteX22" fmla="*/ 1178560 w 1788160"/>
                <a:gd name="connsiteY22" fmla="*/ 111760 h 308601"/>
                <a:gd name="connsiteX23" fmla="*/ 1209040 w 1788160"/>
                <a:gd name="connsiteY23" fmla="*/ 121920 h 308601"/>
                <a:gd name="connsiteX24" fmla="*/ 1219200 w 1788160"/>
                <a:gd name="connsiteY24" fmla="*/ 152400 h 308601"/>
                <a:gd name="connsiteX25" fmla="*/ 1209040 w 1788160"/>
                <a:gd name="connsiteY25" fmla="*/ 213360 h 308601"/>
                <a:gd name="connsiteX26" fmla="*/ 1178560 w 1788160"/>
                <a:gd name="connsiteY26" fmla="*/ 203200 h 308601"/>
                <a:gd name="connsiteX27" fmla="*/ 1188720 w 1788160"/>
                <a:gd name="connsiteY27" fmla="*/ 152400 h 308601"/>
                <a:gd name="connsiteX28" fmla="*/ 1259840 w 1788160"/>
                <a:gd name="connsiteY28" fmla="*/ 91440 h 308601"/>
                <a:gd name="connsiteX29" fmla="*/ 1483360 w 1788160"/>
                <a:gd name="connsiteY29" fmla="*/ 101600 h 308601"/>
                <a:gd name="connsiteX30" fmla="*/ 1473200 w 1788160"/>
                <a:gd name="connsiteY30" fmla="*/ 203200 h 308601"/>
                <a:gd name="connsiteX31" fmla="*/ 1503680 w 1788160"/>
                <a:gd name="connsiteY31" fmla="*/ 172720 h 308601"/>
                <a:gd name="connsiteX32" fmla="*/ 1574800 w 1788160"/>
                <a:gd name="connsiteY32" fmla="*/ 152400 h 308601"/>
                <a:gd name="connsiteX33" fmla="*/ 1686560 w 1788160"/>
                <a:gd name="connsiteY33" fmla="*/ 132080 h 308601"/>
                <a:gd name="connsiteX34" fmla="*/ 1788160 w 1788160"/>
                <a:gd name="connsiteY34" fmla="*/ 121920 h 30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788160" h="308601">
                  <a:moveTo>
                    <a:pt x="538480" y="294640"/>
                  </a:moveTo>
                  <a:cubicBezTo>
                    <a:pt x="470747" y="291253"/>
                    <a:pt x="402913" y="289490"/>
                    <a:pt x="335280" y="284480"/>
                  </a:cubicBezTo>
                  <a:cubicBezTo>
                    <a:pt x="311398" y="282711"/>
                    <a:pt x="287999" y="276590"/>
                    <a:pt x="264160" y="274320"/>
                  </a:cubicBezTo>
                  <a:cubicBezTo>
                    <a:pt x="216840" y="269813"/>
                    <a:pt x="169333" y="267547"/>
                    <a:pt x="121920" y="264160"/>
                  </a:cubicBezTo>
                  <a:cubicBezTo>
                    <a:pt x="52247" y="240936"/>
                    <a:pt x="138723" y="268361"/>
                    <a:pt x="40640" y="243840"/>
                  </a:cubicBezTo>
                  <a:cubicBezTo>
                    <a:pt x="30250" y="241243"/>
                    <a:pt x="20320" y="237067"/>
                    <a:pt x="10160" y="233680"/>
                  </a:cubicBezTo>
                  <a:cubicBezTo>
                    <a:pt x="6773" y="223520"/>
                    <a:pt x="0" y="213910"/>
                    <a:pt x="0" y="203200"/>
                  </a:cubicBezTo>
                  <a:cubicBezTo>
                    <a:pt x="0" y="162419"/>
                    <a:pt x="2162" y="121269"/>
                    <a:pt x="10160" y="81280"/>
                  </a:cubicBezTo>
                  <a:cubicBezTo>
                    <a:pt x="12555" y="69306"/>
                    <a:pt x="21290" y="58841"/>
                    <a:pt x="30480" y="50800"/>
                  </a:cubicBezTo>
                  <a:cubicBezTo>
                    <a:pt x="73477" y="13177"/>
                    <a:pt x="80056" y="13955"/>
                    <a:pt x="121920" y="0"/>
                  </a:cubicBezTo>
                  <a:cubicBezTo>
                    <a:pt x="243840" y="3387"/>
                    <a:pt x="365865" y="4069"/>
                    <a:pt x="487680" y="10160"/>
                  </a:cubicBezTo>
                  <a:cubicBezTo>
                    <a:pt x="501626" y="10857"/>
                    <a:pt x="515831" y="14075"/>
                    <a:pt x="528320" y="20320"/>
                  </a:cubicBezTo>
                  <a:cubicBezTo>
                    <a:pt x="562717" y="37519"/>
                    <a:pt x="594673" y="62172"/>
                    <a:pt x="619760" y="91440"/>
                  </a:cubicBezTo>
                  <a:cubicBezTo>
                    <a:pt x="630780" y="104297"/>
                    <a:pt x="638266" y="120106"/>
                    <a:pt x="650240" y="132080"/>
                  </a:cubicBezTo>
                  <a:cubicBezTo>
                    <a:pt x="658874" y="140714"/>
                    <a:pt x="670560" y="145627"/>
                    <a:pt x="680720" y="152400"/>
                  </a:cubicBezTo>
                  <a:cubicBezTo>
                    <a:pt x="677333" y="189653"/>
                    <a:pt x="678398" y="227583"/>
                    <a:pt x="670560" y="264160"/>
                  </a:cubicBezTo>
                  <a:cubicBezTo>
                    <a:pt x="652116" y="350234"/>
                    <a:pt x="463925" y="284834"/>
                    <a:pt x="457200" y="284480"/>
                  </a:cubicBezTo>
                  <a:cubicBezTo>
                    <a:pt x="442023" y="238950"/>
                    <a:pt x="432452" y="224429"/>
                    <a:pt x="457200" y="162560"/>
                  </a:cubicBezTo>
                  <a:cubicBezTo>
                    <a:pt x="461177" y="152616"/>
                    <a:pt x="477520" y="155787"/>
                    <a:pt x="487680" y="152400"/>
                  </a:cubicBezTo>
                  <a:cubicBezTo>
                    <a:pt x="625920" y="48720"/>
                    <a:pt x="535132" y="89829"/>
                    <a:pt x="782320" y="101600"/>
                  </a:cubicBezTo>
                  <a:cubicBezTo>
                    <a:pt x="924225" y="137076"/>
                    <a:pt x="862919" y="125193"/>
                    <a:pt x="965200" y="142240"/>
                  </a:cubicBezTo>
                  <a:lnTo>
                    <a:pt x="1026160" y="101600"/>
                  </a:lnTo>
                  <a:cubicBezTo>
                    <a:pt x="1076960" y="104987"/>
                    <a:pt x="1127959" y="106138"/>
                    <a:pt x="1178560" y="111760"/>
                  </a:cubicBezTo>
                  <a:cubicBezTo>
                    <a:pt x="1189204" y="112943"/>
                    <a:pt x="1201467" y="114347"/>
                    <a:pt x="1209040" y="121920"/>
                  </a:cubicBezTo>
                  <a:cubicBezTo>
                    <a:pt x="1216613" y="129493"/>
                    <a:pt x="1215813" y="142240"/>
                    <a:pt x="1219200" y="152400"/>
                  </a:cubicBezTo>
                  <a:cubicBezTo>
                    <a:pt x="1215813" y="172720"/>
                    <a:pt x="1221909" y="197274"/>
                    <a:pt x="1209040" y="213360"/>
                  </a:cubicBezTo>
                  <a:cubicBezTo>
                    <a:pt x="1202350" y="221723"/>
                    <a:pt x="1181947" y="213360"/>
                    <a:pt x="1178560" y="203200"/>
                  </a:cubicBezTo>
                  <a:cubicBezTo>
                    <a:pt x="1173099" y="186817"/>
                    <a:pt x="1181707" y="168180"/>
                    <a:pt x="1188720" y="152400"/>
                  </a:cubicBezTo>
                  <a:cubicBezTo>
                    <a:pt x="1207562" y="110006"/>
                    <a:pt x="1222592" y="110064"/>
                    <a:pt x="1259840" y="91440"/>
                  </a:cubicBezTo>
                  <a:cubicBezTo>
                    <a:pt x="1334347" y="94827"/>
                    <a:pt x="1417291" y="66993"/>
                    <a:pt x="1483360" y="101600"/>
                  </a:cubicBezTo>
                  <a:cubicBezTo>
                    <a:pt x="1513510" y="117393"/>
                    <a:pt x="1463850" y="170474"/>
                    <a:pt x="1473200" y="203200"/>
                  </a:cubicBezTo>
                  <a:cubicBezTo>
                    <a:pt x="1477147" y="217016"/>
                    <a:pt x="1490829" y="179146"/>
                    <a:pt x="1503680" y="172720"/>
                  </a:cubicBezTo>
                  <a:cubicBezTo>
                    <a:pt x="1525732" y="161694"/>
                    <a:pt x="1551013" y="158887"/>
                    <a:pt x="1574800" y="152400"/>
                  </a:cubicBezTo>
                  <a:cubicBezTo>
                    <a:pt x="1643931" y="133546"/>
                    <a:pt x="1592598" y="149164"/>
                    <a:pt x="1686560" y="132080"/>
                  </a:cubicBezTo>
                  <a:cubicBezTo>
                    <a:pt x="1769546" y="116992"/>
                    <a:pt x="1680301" y="121920"/>
                    <a:pt x="1788160" y="12192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861348" y="2001520"/>
              <a:ext cx="246092" cy="223520"/>
            </a:xfrm>
            <a:custGeom>
              <a:avLst/>
              <a:gdLst>
                <a:gd name="connsiteX0" fmla="*/ 53052 w 246092"/>
                <a:gd name="connsiteY0" fmla="*/ 0 h 223520"/>
                <a:gd name="connsiteX1" fmla="*/ 12412 w 246092"/>
                <a:gd name="connsiteY1" fmla="*/ 111760 h 223520"/>
                <a:gd name="connsiteX2" fmla="*/ 246092 w 246092"/>
                <a:gd name="connsiteY2" fmla="*/ 223520 h 22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6092" h="223520">
                  <a:moveTo>
                    <a:pt x="53052" y="0"/>
                  </a:moveTo>
                  <a:cubicBezTo>
                    <a:pt x="16645" y="37253"/>
                    <a:pt x="-19761" y="74507"/>
                    <a:pt x="12412" y="111760"/>
                  </a:cubicBezTo>
                  <a:cubicBezTo>
                    <a:pt x="44585" y="149013"/>
                    <a:pt x="145338" y="186266"/>
                    <a:pt x="246092" y="22352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044228" y="2249056"/>
              <a:ext cx="246092" cy="223520"/>
            </a:xfrm>
            <a:custGeom>
              <a:avLst/>
              <a:gdLst>
                <a:gd name="connsiteX0" fmla="*/ 53052 w 246092"/>
                <a:gd name="connsiteY0" fmla="*/ 0 h 223520"/>
                <a:gd name="connsiteX1" fmla="*/ 12412 w 246092"/>
                <a:gd name="connsiteY1" fmla="*/ 111760 h 223520"/>
                <a:gd name="connsiteX2" fmla="*/ 246092 w 246092"/>
                <a:gd name="connsiteY2" fmla="*/ 223520 h 22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6092" h="223520">
                  <a:moveTo>
                    <a:pt x="53052" y="0"/>
                  </a:moveTo>
                  <a:cubicBezTo>
                    <a:pt x="16645" y="37253"/>
                    <a:pt x="-19761" y="74507"/>
                    <a:pt x="12412" y="111760"/>
                  </a:cubicBezTo>
                  <a:cubicBezTo>
                    <a:pt x="44585" y="149013"/>
                    <a:pt x="145338" y="186266"/>
                    <a:pt x="246092" y="22352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121325" y="2499360"/>
              <a:ext cx="149064" cy="568960"/>
            </a:xfrm>
            <a:custGeom>
              <a:avLst/>
              <a:gdLst>
                <a:gd name="connsiteX0" fmla="*/ 148675 w 149064"/>
                <a:gd name="connsiteY0" fmla="*/ 0 h 568960"/>
                <a:gd name="connsiteX1" fmla="*/ 36915 w 149064"/>
                <a:gd name="connsiteY1" fmla="*/ 101600 h 568960"/>
                <a:gd name="connsiteX2" fmla="*/ 6435 w 149064"/>
                <a:gd name="connsiteY2" fmla="*/ 416560 h 568960"/>
                <a:gd name="connsiteX3" fmla="*/ 148675 w 149064"/>
                <a:gd name="connsiteY3" fmla="*/ 568960 h 568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064" h="568960">
                  <a:moveTo>
                    <a:pt x="148675" y="0"/>
                  </a:moveTo>
                  <a:cubicBezTo>
                    <a:pt x="104648" y="16086"/>
                    <a:pt x="60622" y="32173"/>
                    <a:pt x="36915" y="101600"/>
                  </a:cubicBezTo>
                  <a:cubicBezTo>
                    <a:pt x="13208" y="171027"/>
                    <a:pt x="-12192" y="338667"/>
                    <a:pt x="6435" y="416560"/>
                  </a:cubicBezTo>
                  <a:cubicBezTo>
                    <a:pt x="25062" y="494453"/>
                    <a:pt x="157142" y="513080"/>
                    <a:pt x="148675" y="56896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 12"/>
            <p:cNvSpPr/>
            <p:nvPr/>
          </p:nvSpPr>
          <p:spPr>
            <a:xfrm>
              <a:off x="1167992" y="3088640"/>
              <a:ext cx="112168" cy="203200"/>
            </a:xfrm>
            <a:custGeom>
              <a:avLst/>
              <a:gdLst>
                <a:gd name="connsiteX0" fmla="*/ 81688 w 112168"/>
                <a:gd name="connsiteY0" fmla="*/ 0 h 203200"/>
                <a:gd name="connsiteX1" fmla="*/ 408 w 112168"/>
                <a:gd name="connsiteY1" fmla="*/ 101600 h 203200"/>
                <a:gd name="connsiteX2" fmla="*/ 112168 w 112168"/>
                <a:gd name="connsiteY2" fmla="*/ 203200 h 2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168" h="203200">
                  <a:moveTo>
                    <a:pt x="81688" y="0"/>
                  </a:moveTo>
                  <a:cubicBezTo>
                    <a:pt x="38508" y="33866"/>
                    <a:pt x="-4672" y="67733"/>
                    <a:pt x="408" y="101600"/>
                  </a:cubicBezTo>
                  <a:cubicBezTo>
                    <a:pt x="5488" y="135467"/>
                    <a:pt x="58828" y="169333"/>
                    <a:pt x="112168" y="20320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>
              <a:off x="924560" y="3298992"/>
              <a:ext cx="365760" cy="1130768"/>
            </a:xfrm>
            <a:custGeom>
              <a:avLst/>
              <a:gdLst>
                <a:gd name="connsiteX0" fmla="*/ 365760 w 365760"/>
                <a:gd name="connsiteY0" fmla="*/ 3008 h 1130768"/>
                <a:gd name="connsiteX1" fmla="*/ 71120 w 365760"/>
                <a:gd name="connsiteY1" fmla="*/ 175728 h 1130768"/>
                <a:gd name="connsiteX2" fmla="*/ 0 w 365760"/>
                <a:gd name="connsiteY2" fmla="*/ 1130768 h 113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5760" h="1130768">
                  <a:moveTo>
                    <a:pt x="365760" y="3008"/>
                  </a:moveTo>
                  <a:cubicBezTo>
                    <a:pt x="248920" y="-4612"/>
                    <a:pt x="132080" y="-12232"/>
                    <a:pt x="71120" y="175728"/>
                  </a:cubicBezTo>
                  <a:cubicBezTo>
                    <a:pt x="10160" y="363688"/>
                    <a:pt x="5080" y="747228"/>
                    <a:pt x="0" y="1130768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4466228" y="2644264"/>
            <a:ext cx="3528392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day="</a:t>
            </a:r>
            <a:r>
              <a:rPr lang="ko-KR" altLang="en-US" sz="1400" dirty="0" smtClean="0"/>
              <a:t>월</a:t>
            </a:r>
            <a:r>
              <a:rPr lang="en-US" altLang="ko-KR" sz="1400" dirty="0" smtClean="0"/>
              <a:t>";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switch(day)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 smtClean="0"/>
              <a:t>	case </a:t>
            </a:r>
            <a:r>
              <a:rPr lang="en-US" altLang="ko-KR" sz="1400" dirty="0"/>
              <a:t>"</a:t>
            </a:r>
            <a:r>
              <a:rPr lang="ko-KR" altLang="en-US" sz="1400" dirty="0" smtClean="0"/>
              <a:t>월</a:t>
            </a:r>
            <a:r>
              <a:rPr lang="en-US" altLang="ko-KR" sz="1400" dirty="0" smtClean="0"/>
              <a:t>":</a:t>
            </a:r>
          </a:p>
          <a:p>
            <a:pPr defTabSz="180000"/>
            <a:r>
              <a:rPr lang="en-US" altLang="ko-KR" sz="1400" dirty="0" smtClean="0"/>
              <a:t>	case "</a:t>
            </a:r>
            <a:r>
              <a:rPr lang="ko-KR" altLang="en-US" sz="1400" dirty="0" smtClean="0"/>
              <a:t>화</a:t>
            </a:r>
            <a:r>
              <a:rPr lang="en-US" altLang="ko-KR" sz="1400" dirty="0" smtClean="0"/>
              <a:t>":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case "</a:t>
            </a:r>
            <a:r>
              <a:rPr lang="ko-KR" altLang="en-US" sz="1400" dirty="0" smtClean="0"/>
              <a:t>수</a:t>
            </a:r>
            <a:r>
              <a:rPr lang="en-US" altLang="ko-KR" sz="1400" dirty="0" smtClean="0"/>
              <a:t>":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case "</a:t>
            </a:r>
            <a:r>
              <a:rPr lang="ko-KR" altLang="en-US" sz="1400" dirty="0" smtClean="0"/>
              <a:t>목</a:t>
            </a:r>
            <a:r>
              <a:rPr lang="en-US" altLang="ko-KR" sz="1400" dirty="0" smtClean="0"/>
              <a:t>":</a:t>
            </a:r>
          </a:p>
          <a:p>
            <a:pPr defTabSz="180000"/>
            <a:r>
              <a:rPr lang="en-US" altLang="ko-KR" sz="1400" dirty="0" smtClean="0"/>
              <a:t>	case "</a:t>
            </a:r>
            <a:r>
              <a:rPr lang="ko-KR" altLang="en-US" sz="1400" dirty="0" smtClean="0"/>
              <a:t>금</a:t>
            </a:r>
            <a:r>
              <a:rPr lang="en-US" altLang="ko-KR" sz="1400" dirty="0" smtClean="0"/>
              <a:t>": 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("</a:t>
            </a:r>
            <a:r>
              <a:rPr lang="ko-KR" altLang="en-US" sz="1400" dirty="0" smtClean="0"/>
              <a:t>정상영업</a:t>
            </a:r>
            <a:r>
              <a:rPr lang="en-US" altLang="ko-KR" sz="1400" dirty="0" smtClean="0"/>
              <a:t>");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		</a:t>
            </a:r>
            <a:r>
              <a:rPr lang="en-US" altLang="ko-KR" sz="1400" b="1" dirty="0" smtClean="0"/>
              <a:t>break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case "</a:t>
            </a:r>
            <a:r>
              <a:rPr lang="ko-KR" altLang="en-US" sz="1400" dirty="0" smtClean="0"/>
              <a:t>토</a:t>
            </a:r>
            <a:r>
              <a:rPr lang="en-US" altLang="ko-KR" sz="1400" dirty="0" smtClean="0"/>
              <a:t>":</a:t>
            </a:r>
          </a:p>
          <a:p>
            <a:pPr defTabSz="180000"/>
            <a:r>
              <a:rPr lang="en-US" altLang="ko-KR" sz="1400" dirty="0" smtClean="0"/>
              <a:t>	case "</a:t>
            </a:r>
            <a:r>
              <a:rPr lang="ko-KR" altLang="en-US" sz="1400" dirty="0" smtClean="0"/>
              <a:t>일</a:t>
            </a:r>
            <a:r>
              <a:rPr lang="en-US" altLang="ko-KR" sz="1400" dirty="0" smtClean="0"/>
              <a:t>": 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("</a:t>
            </a:r>
            <a:r>
              <a:rPr lang="ko-KR" altLang="en-US" sz="1400" dirty="0" smtClean="0"/>
              <a:t>휴일</a:t>
            </a:r>
            <a:r>
              <a:rPr lang="en-US" altLang="ko-KR" sz="1400" dirty="0" smtClean="0"/>
              <a:t>");</a:t>
            </a:r>
          </a:p>
          <a:p>
            <a:pPr defTabSz="180000"/>
            <a:r>
              <a:rPr lang="en-US" altLang="ko-KR" sz="1400" dirty="0" smtClean="0"/>
              <a:t>				</a:t>
            </a:r>
            <a:r>
              <a:rPr lang="en-US" altLang="ko-KR" sz="1400" b="1" dirty="0" smtClean="0"/>
              <a:t>break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2771800" y="5419435"/>
            <a:ext cx="902340" cy="321136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서울뉴욕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842828" y="5419435"/>
            <a:ext cx="1151791" cy="359504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정상영업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82472" y="5877272"/>
            <a:ext cx="2529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lphaLcParenBoth"/>
            </a:pPr>
            <a:r>
              <a:rPr lang="en-US" altLang="ko-KR" sz="1000" dirty="0" smtClean="0"/>
              <a:t>break;</a:t>
            </a:r>
            <a:r>
              <a:rPr lang="ko-KR" altLang="en-US" sz="1000" dirty="0" smtClean="0"/>
              <a:t>를 만날 때까지 아래로 실행을 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</a:t>
            </a:r>
            <a:r>
              <a:rPr lang="ko-KR" altLang="en-US" sz="1000" dirty="0" smtClean="0"/>
              <a:t>계속하는 사례</a:t>
            </a:r>
            <a:endParaRPr lang="ko-KR" alt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4597886" y="5906561"/>
            <a:ext cx="2912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(b) </a:t>
            </a:r>
            <a:r>
              <a:rPr lang="ko-KR" altLang="en-US" sz="1000" dirty="0" smtClean="0"/>
              <a:t>여러 </a:t>
            </a:r>
            <a:r>
              <a:rPr lang="en-US" altLang="ko-KR" sz="1000" dirty="0" smtClean="0"/>
              <a:t>case</a:t>
            </a:r>
            <a:r>
              <a:rPr lang="ko-KR" altLang="en-US" sz="1000" dirty="0" smtClean="0"/>
              <a:t>에 대해 동일한 코드를 실행하도록</a:t>
            </a:r>
            <a:endParaRPr lang="en-US" altLang="ko-KR" sz="1000" dirty="0" smtClean="0"/>
          </a:p>
          <a:p>
            <a:r>
              <a:rPr lang="ko-KR" altLang="en-US" sz="1000" b="1" dirty="0" smtClean="0"/>
              <a:t>의도적으로 </a:t>
            </a:r>
            <a:r>
              <a:rPr lang="en-US" altLang="ko-KR" sz="1000" b="1" dirty="0" smtClean="0"/>
              <a:t>break; </a:t>
            </a:r>
            <a:r>
              <a:rPr lang="ko-KR" altLang="en-US" sz="1000" b="1" dirty="0" smtClean="0"/>
              <a:t>를 생략</a:t>
            </a:r>
            <a:r>
              <a:rPr lang="ko-KR" altLang="en-US" sz="1000" dirty="0" smtClean="0"/>
              <a:t>한 경우</a:t>
            </a:r>
            <a:endParaRPr lang="ko-KR" altLang="en-US" sz="1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739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–16 </a:t>
            </a:r>
            <a:r>
              <a:rPr lang="en-US" altLang="ko-KR" dirty="0"/>
              <a:t>switch </a:t>
            </a:r>
            <a:r>
              <a:rPr lang="ko-KR" altLang="en-US" dirty="0"/>
              <a:t>문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95536" y="1345297"/>
            <a:ext cx="5112568" cy="54784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head&gt;&lt;title&gt;switch&lt;/title</a:t>
            </a:r>
            <a:r>
              <a:rPr lang="en-US" altLang="ko-KR" sz="1400" dirty="0" smtClean="0"/>
              <a:t>&gt;&lt;/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&lt;h3&gt;switch </a:t>
            </a:r>
            <a:r>
              <a:rPr lang="ko-KR" altLang="en-US" sz="1400" dirty="0"/>
              <a:t>문으로 커피 주문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price = 0;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coffee = prompt</a:t>
            </a:r>
            <a:r>
              <a:rPr lang="en-US" altLang="ko-KR" sz="1400" dirty="0" smtClean="0"/>
              <a:t>("</a:t>
            </a:r>
            <a:r>
              <a:rPr lang="ko-KR" altLang="en-US" sz="1400" dirty="0" smtClean="0"/>
              <a:t>무슨 </a:t>
            </a:r>
            <a:r>
              <a:rPr lang="ko-KR" altLang="en-US" sz="1400" dirty="0"/>
              <a:t>커피 드릴까요</a:t>
            </a:r>
            <a:r>
              <a:rPr lang="en-US" altLang="ko-KR" sz="1400" dirty="0"/>
              <a:t>?", </a:t>
            </a:r>
            <a:r>
              <a:rPr lang="en-US" altLang="ko-KR" sz="1400" dirty="0" smtClean="0"/>
              <a:t>"</a:t>
            </a:r>
            <a:r>
              <a:rPr lang="en-US" altLang="ko-KR" sz="1400" dirty="0"/>
              <a:t>"</a:t>
            </a:r>
            <a:r>
              <a:rPr lang="en-US" altLang="ko-KR" sz="1400" dirty="0" smtClean="0"/>
              <a:t>);</a:t>
            </a:r>
            <a:endParaRPr lang="en-US" altLang="ko-KR" sz="1400" dirty="0"/>
          </a:p>
          <a:p>
            <a:pPr defTabSz="180000"/>
            <a:r>
              <a:rPr lang="en-US" altLang="ko-KR" sz="1400" b="1" dirty="0" smtClean="0"/>
              <a:t>	switch(coffee</a:t>
            </a:r>
            <a:r>
              <a:rPr lang="en-US" altLang="ko-KR" sz="1400" b="1" dirty="0"/>
              <a:t>) {</a:t>
            </a:r>
          </a:p>
          <a:p>
            <a:pPr defTabSz="180000"/>
            <a:r>
              <a:rPr lang="en-US" altLang="ko-KR" sz="1400" b="1" dirty="0" smtClean="0"/>
              <a:t>		case </a:t>
            </a:r>
            <a:r>
              <a:rPr lang="en-US" altLang="ko-KR" sz="1400" b="1" dirty="0"/>
              <a:t>"espresso" :</a:t>
            </a:r>
          </a:p>
          <a:p>
            <a:pPr defTabSz="180000"/>
            <a:r>
              <a:rPr lang="en-US" altLang="ko-KR" sz="1400" b="1" dirty="0" smtClean="0"/>
              <a:t>		case </a:t>
            </a:r>
            <a:r>
              <a:rPr lang="en-US" altLang="ko-KR" sz="1400" b="1" dirty="0"/>
              <a:t>"</a:t>
            </a:r>
            <a:r>
              <a:rPr lang="ko-KR" altLang="en-US" sz="1400" b="1" dirty="0" err="1"/>
              <a:t>에스프레소</a:t>
            </a:r>
            <a:r>
              <a:rPr lang="en-US" altLang="ko-KR" sz="1400" b="1" dirty="0"/>
              <a:t>"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: price = 2000;</a:t>
            </a:r>
          </a:p>
          <a:p>
            <a:pPr defTabSz="180000"/>
            <a:r>
              <a:rPr lang="en-US" altLang="ko-KR" sz="1400" b="1" dirty="0" smtClean="0"/>
              <a:t>			break</a:t>
            </a:r>
            <a:r>
              <a:rPr lang="en-US" altLang="ko-KR" sz="1400" b="1" dirty="0"/>
              <a:t>;</a:t>
            </a:r>
          </a:p>
          <a:p>
            <a:pPr defTabSz="180000"/>
            <a:r>
              <a:rPr lang="en-US" altLang="ko-KR" sz="1400" b="1" dirty="0" smtClean="0"/>
              <a:t>		case </a:t>
            </a:r>
            <a:r>
              <a:rPr lang="en-US" altLang="ko-KR" sz="1400" b="1" dirty="0"/>
              <a:t>"</a:t>
            </a:r>
            <a:r>
              <a:rPr lang="ko-KR" altLang="en-US" sz="1400" b="1" dirty="0" err="1"/>
              <a:t>카푸치노</a:t>
            </a:r>
            <a:r>
              <a:rPr lang="en-US" altLang="ko-KR" sz="1400" b="1" dirty="0"/>
              <a:t>"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: price = 3000;</a:t>
            </a:r>
          </a:p>
          <a:p>
            <a:pPr defTabSz="180000"/>
            <a:r>
              <a:rPr lang="en-US" altLang="ko-KR" sz="1400" b="1" dirty="0" smtClean="0"/>
              <a:t>			break</a:t>
            </a:r>
            <a:r>
              <a:rPr lang="en-US" altLang="ko-KR" sz="1400" b="1" dirty="0"/>
              <a:t>;</a:t>
            </a:r>
          </a:p>
          <a:p>
            <a:pPr defTabSz="180000"/>
            <a:r>
              <a:rPr lang="en-US" altLang="ko-KR" sz="1400" b="1" dirty="0" smtClean="0"/>
              <a:t>		case </a:t>
            </a:r>
            <a:r>
              <a:rPr lang="en-US" altLang="ko-KR" sz="1400" b="1" dirty="0"/>
              <a:t>"</a:t>
            </a:r>
            <a:r>
              <a:rPr lang="ko-KR" altLang="en-US" sz="1400" b="1" dirty="0" err="1"/>
              <a:t>카페라떼</a:t>
            </a:r>
            <a:r>
              <a:rPr lang="en-US" altLang="ko-KR" sz="1400" b="1" dirty="0"/>
              <a:t>"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: price = 3500;</a:t>
            </a:r>
          </a:p>
          <a:p>
            <a:pPr defTabSz="180000"/>
            <a:r>
              <a:rPr lang="en-US" altLang="ko-KR" sz="1400" b="1" dirty="0" smtClean="0"/>
              <a:t>			break</a:t>
            </a:r>
            <a:r>
              <a:rPr lang="en-US" altLang="ko-KR" sz="1400" b="1" dirty="0"/>
              <a:t>;</a:t>
            </a:r>
          </a:p>
          <a:p>
            <a:pPr defTabSz="180000"/>
            <a:r>
              <a:rPr lang="en-US" altLang="ko-KR" sz="1400" b="1" dirty="0" smtClean="0"/>
              <a:t>		default </a:t>
            </a:r>
            <a:r>
              <a:rPr lang="en-US" altLang="ko-KR" sz="1400" b="1" dirty="0"/>
              <a:t>: </a:t>
            </a:r>
          </a:p>
          <a:p>
            <a:pPr defTabSz="180000"/>
            <a:r>
              <a:rPr lang="en-US" altLang="ko-KR" sz="1400" b="1" dirty="0" smtClean="0"/>
              <a:t>			</a:t>
            </a:r>
            <a:r>
              <a:rPr lang="en-US" altLang="ko-KR" sz="1400" b="1" dirty="0" err="1" smtClean="0"/>
              <a:t>document.write</a:t>
            </a:r>
            <a:r>
              <a:rPr lang="en-US" altLang="ko-KR" sz="1400" b="1" dirty="0" smtClean="0"/>
              <a:t>(coffee </a:t>
            </a:r>
            <a:r>
              <a:rPr lang="en-US" altLang="ko-KR" sz="1400" b="1" dirty="0"/>
              <a:t>+ "</a:t>
            </a:r>
            <a:r>
              <a:rPr lang="ko-KR" altLang="en-US" sz="1400" b="1" dirty="0"/>
              <a:t>는 없습니다</a:t>
            </a:r>
            <a:r>
              <a:rPr lang="en-US" altLang="ko-KR" sz="1400" b="1" dirty="0" smtClean="0"/>
              <a:t>.");</a:t>
            </a:r>
            <a:endParaRPr lang="en-US" altLang="ko-KR" sz="1400" b="1" dirty="0"/>
          </a:p>
          <a:p>
            <a:pPr defTabSz="180000"/>
            <a:r>
              <a:rPr lang="en-US" altLang="ko-KR" sz="1400" b="1" dirty="0" smtClean="0"/>
              <a:t>	}</a:t>
            </a:r>
            <a:endParaRPr lang="en-US" altLang="ko-KR" sz="1400" b="1" dirty="0"/>
          </a:p>
          <a:p>
            <a:pPr defTabSz="180000"/>
            <a:r>
              <a:rPr lang="en-US" altLang="ko-KR" sz="1400" dirty="0" smtClean="0"/>
              <a:t>	if(price </a:t>
            </a:r>
            <a:r>
              <a:rPr lang="en-US" altLang="ko-KR" sz="1400" dirty="0"/>
              <a:t>!= 0)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(coffee </a:t>
            </a:r>
            <a:r>
              <a:rPr lang="en-US" altLang="ko-KR" sz="1400" dirty="0"/>
              <a:t>+ "</a:t>
            </a:r>
            <a:r>
              <a:rPr lang="ko-KR" altLang="en-US" sz="1400" dirty="0"/>
              <a:t>는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price + "</a:t>
            </a:r>
            <a:r>
              <a:rPr lang="ko-KR" altLang="en-US" sz="1400" dirty="0"/>
              <a:t>원입니다</a:t>
            </a:r>
            <a:r>
              <a:rPr lang="en-US" altLang="ko-KR" sz="1400" dirty="0" smtClean="0"/>
              <a:t>.");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html&gt;</a:t>
            </a:r>
            <a:endParaRPr lang="ko-KR" altLang="en-US" sz="1400" dirty="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3851920" y="3579296"/>
            <a:ext cx="1450561" cy="612934"/>
          </a:xfrm>
          <a:prstGeom prst="wedgeRoundRectCallout">
            <a:avLst>
              <a:gd name="adj1" fmla="val -59183"/>
              <a:gd name="adj2" fmla="val -45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000" dirty="0" smtClean="0"/>
              <a:t>“espresso”</a:t>
            </a:r>
            <a:r>
              <a:rPr lang="ko-KR" altLang="en-US" sz="1000" dirty="0" smtClean="0"/>
              <a:t>나 </a:t>
            </a:r>
            <a:endParaRPr lang="en-US" altLang="ko-KR" sz="1000" dirty="0" smtClean="0"/>
          </a:p>
          <a:p>
            <a:r>
              <a:rPr lang="en-US" altLang="ko-KR" sz="1000" dirty="0" smtClean="0"/>
              <a:t>“</a:t>
            </a:r>
            <a:r>
              <a:rPr lang="ko-KR" altLang="en-US" sz="1000" dirty="0" err="1" smtClean="0"/>
              <a:t>에스프레소</a:t>
            </a:r>
            <a:r>
              <a:rPr lang="en-US" altLang="ko-KR" sz="1000" dirty="0" smtClean="0"/>
              <a:t>” </a:t>
            </a:r>
            <a:r>
              <a:rPr lang="ko-KR" altLang="en-US" sz="1000" dirty="0" smtClean="0"/>
              <a:t>의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경우</a:t>
            </a:r>
            <a:endParaRPr lang="en-US" altLang="ko-KR" sz="1000" dirty="0" smtClean="0"/>
          </a:p>
          <a:p>
            <a:r>
              <a:rPr lang="ko-KR" altLang="en-US" sz="1000" dirty="0" smtClean="0"/>
              <a:t>모두 실행</a:t>
            </a:r>
            <a:endParaRPr lang="ko-KR" altLang="en-US" sz="1000" dirty="0"/>
          </a:p>
        </p:txBody>
      </p:sp>
      <p:grpSp>
        <p:nvGrpSpPr>
          <p:cNvPr id="7" name="그룹 6"/>
          <p:cNvGrpSpPr/>
          <p:nvPr/>
        </p:nvGrpSpPr>
        <p:grpSpPr>
          <a:xfrm>
            <a:off x="5249988" y="1653364"/>
            <a:ext cx="3351286" cy="1877178"/>
            <a:chOff x="1587757" y="1281632"/>
            <a:chExt cx="7343642" cy="387272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757" y="1281632"/>
              <a:ext cx="3276600" cy="38671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8024" y="1306253"/>
              <a:ext cx="4143375" cy="3848100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0253" y="3835909"/>
            <a:ext cx="2931021" cy="2100340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19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자바스크립트 코드의 위치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자바스크립트 코드 작성이 가능한 위치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 smtClean="0"/>
              <a:t>1. HTML </a:t>
            </a:r>
            <a:r>
              <a:rPr lang="ko-KR" altLang="en-US" dirty="0" smtClean="0"/>
              <a:t>태그의 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속성에 작성 </a:t>
            </a:r>
            <a:r>
              <a:rPr lang="en-US" altLang="ko-KR" dirty="0" smtClean="0"/>
              <a:t>-&gt; </a:t>
            </a:r>
            <a:r>
              <a:rPr lang="en-US" altLang="ko-KR" dirty="0" err="1" smtClean="0"/>
              <a:t>inLine</a:t>
            </a:r>
            <a:endParaRPr lang="ko-KR" altLang="en-US" dirty="0" smtClean="0"/>
          </a:p>
          <a:p>
            <a:pPr marL="365760" lvl="1" indent="0">
              <a:buNone/>
            </a:pPr>
            <a:r>
              <a:rPr lang="en-US" altLang="ko-KR" dirty="0" smtClean="0"/>
              <a:t>2. &lt;script&gt;&lt;/script&gt; </a:t>
            </a:r>
            <a:r>
              <a:rPr lang="ko-KR" altLang="en-US" dirty="0" smtClean="0"/>
              <a:t>태그에 작성 </a:t>
            </a:r>
            <a:r>
              <a:rPr lang="en-US" altLang="ko-KR" dirty="0" smtClean="0"/>
              <a:t>-&gt; internal</a:t>
            </a:r>
            <a:endParaRPr lang="ko-KR" altLang="en-US" dirty="0" smtClean="0"/>
          </a:p>
          <a:p>
            <a:pPr marL="365760" lvl="1" indent="0"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/>
              <a:t>자바스크립트 파일에 작성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외부문서 </a:t>
            </a:r>
            <a:r>
              <a:rPr lang="en-US" altLang="ko-KR" dirty="0" smtClean="0"/>
              <a:t>(external)</a:t>
            </a:r>
          </a:p>
          <a:p>
            <a:pPr marL="365760" lvl="1" indent="0">
              <a:buNone/>
            </a:pPr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en-US" altLang="ko-KR" dirty="0"/>
              <a:t>URL </a:t>
            </a:r>
            <a:r>
              <a:rPr lang="ko-KR" altLang="en-US" dirty="0"/>
              <a:t>부분에 작성</a:t>
            </a:r>
          </a:p>
          <a:p>
            <a:pPr marL="365760" lvl="1" indent="0">
              <a:buNone/>
            </a:pPr>
            <a:endParaRPr lang="ko-KR" altLang="en-US" dirty="0" smtClean="0"/>
          </a:p>
          <a:p>
            <a:pPr lvl="0"/>
            <a:endParaRPr lang="en-US" altLang="ko-KR" dirty="0" smtClean="0"/>
          </a:p>
          <a:p>
            <a:pPr marL="0" lvl="0" indent="0">
              <a:buNone/>
            </a:pPr>
            <a:r>
              <a:rPr lang="en-US" altLang="ko-KR" dirty="0" smtClean="0"/>
              <a:t>1. HTML </a:t>
            </a:r>
            <a:r>
              <a:rPr lang="ko-KR" altLang="en-US" dirty="0" smtClean="0"/>
              <a:t>태그의 이벤트 </a:t>
            </a:r>
            <a:r>
              <a:rPr lang="ko-KR" altLang="en-US" dirty="0" err="1" smtClean="0"/>
              <a:t>리스너에</a:t>
            </a:r>
            <a:r>
              <a:rPr lang="ko-KR" altLang="en-US" dirty="0" smtClean="0"/>
              <a:t> 자바스크립트 코드 작성</a:t>
            </a:r>
          </a:p>
          <a:p>
            <a:endParaRPr lang="ko-KR" altLang="en-US" dirty="0"/>
          </a:p>
        </p:txBody>
      </p:sp>
      <p:cxnSp>
        <p:nvCxnSpPr>
          <p:cNvPr id="19" name="AutoShape 17"/>
          <p:cNvCxnSpPr>
            <a:cxnSpLocks noChangeShapeType="1"/>
          </p:cNvCxnSpPr>
          <p:nvPr/>
        </p:nvCxnSpPr>
        <p:spPr bwMode="auto">
          <a:xfrm rot="16200000" flipV="1">
            <a:off x="6692027" y="6061501"/>
            <a:ext cx="224443" cy="2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4943519"/>
            <a:ext cx="6737985" cy="100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1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반복문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for </a:t>
            </a:r>
            <a:r>
              <a:rPr lang="ko-KR" altLang="en-US" sz="2000" dirty="0" smtClean="0"/>
              <a:t>문</a:t>
            </a:r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while</a:t>
            </a:r>
            <a:r>
              <a:rPr lang="ko-KR" altLang="en-US" sz="2000" dirty="0" smtClean="0"/>
              <a:t> 문</a:t>
            </a:r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do-while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문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50</a:t>
            </a:fld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016" y="1392144"/>
            <a:ext cx="6270135" cy="145088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296" y="3014540"/>
            <a:ext cx="6084168" cy="169301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838" y="4879063"/>
            <a:ext cx="6134242" cy="173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48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–17 </a:t>
            </a:r>
            <a:r>
              <a:rPr lang="en-US" altLang="ko-KR" dirty="0"/>
              <a:t>for </a:t>
            </a:r>
            <a:r>
              <a:rPr lang="ko-KR" altLang="en-US" dirty="0" smtClean="0"/>
              <a:t>문으로 </a:t>
            </a:r>
            <a:r>
              <a:rPr lang="en-US" altLang="ko-KR" dirty="0" smtClean="0"/>
              <a:t>10px~35px </a:t>
            </a:r>
            <a:r>
              <a:rPr lang="ko-KR" altLang="en-US" dirty="0" smtClean="0"/>
              <a:t>크기로 출력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39552" y="1556792"/>
            <a:ext cx="4752528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&lt;head&gt;</a:t>
            </a:r>
          </a:p>
          <a:p>
            <a:pPr defTabSz="180000"/>
            <a:r>
              <a:rPr lang="en-US" altLang="ko-KR" sz="1400" dirty="0" smtClean="0"/>
              <a:t>&lt;title&gt;for </a:t>
            </a:r>
            <a:r>
              <a:rPr lang="ko-KR" altLang="en-US" sz="1400" dirty="0" smtClean="0"/>
              <a:t>문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&lt;h3&gt;for </a:t>
            </a:r>
            <a:r>
              <a:rPr lang="ko-KR" altLang="en-US" sz="1400" dirty="0"/>
              <a:t>문으로 </a:t>
            </a:r>
            <a:r>
              <a:rPr lang="en-US" altLang="ko-KR" sz="1400" dirty="0"/>
              <a:t>10px~35px </a:t>
            </a:r>
            <a:r>
              <a:rPr lang="ko-KR" altLang="en-US" sz="1400" dirty="0"/>
              <a:t>크기 출력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 smtClean="0"/>
              <a:t>	for(</a:t>
            </a:r>
            <a:r>
              <a:rPr lang="en-US" altLang="ko-KR" sz="1400" dirty="0" err="1" smtClean="0"/>
              <a:t>var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size=10</a:t>
            </a:r>
            <a:r>
              <a:rPr lang="en-US" altLang="ko-KR" sz="1400" dirty="0"/>
              <a:t>; size&lt;=35; size+=5) </a:t>
            </a:r>
            <a:r>
              <a:rPr lang="en-US" altLang="ko-KR" sz="1400" dirty="0" smtClean="0"/>
              <a:t>{ // 5</a:t>
            </a:r>
            <a:r>
              <a:rPr lang="ko-KR" altLang="en-US" sz="1400" dirty="0" smtClean="0"/>
              <a:t>씩 증가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("&lt;span ");</a:t>
            </a:r>
          </a:p>
          <a:p>
            <a:pPr defTabSz="180000"/>
            <a:r>
              <a:rPr lang="fr-FR" altLang="ko-KR" sz="1400" dirty="0" smtClean="0"/>
              <a:t>		document.write</a:t>
            </a:r>
            <a:r>
              <a:rPr lang="fr-FR" altLang="ko-KR" sz="1400" dirty="0"/>
              <a:t>("style='font-size:" + size + "px'&gt;");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(size </a:t>
            </a:r>
            <a:r>
              <a:rPr lang="en-US" altLang="ko-KR" sz="1400" dirty="0"/>
              <a:t>+ "</a:t>
            </a:r>
            <a:r>
              <a:rPr lang="en-US" altLang="ko-KR" sz="1400" dirty="0" err="1"/>
              <a:t>px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("&lt;/span&gt;");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1628800"/>
            <a:ext cx="3335834" cy="2346010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84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67544" y="1628800"/>
            <a:ext cx="5256584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latin typeface="+mj-lt"/>
              </a:rPr>
              <a:t>&lt;!DOCTYPE html&gt;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&lt;html</a:t>
            </a:r>
            <a:r>
              <a:rPr lang="en-US" altLang="ko-KR" sz="1400" dirty="0" smtClean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&lt;</a:t>
            </a:r>
            <a:r>
              <a:rPr lang="en-US" altLang="ko-KR" sz="1400" dirty="0">
                <a:latin typeface="+mj-lt"/>
              </a:rPr>
              <a:t>head</a:t>
            </a:r>
            <a:r>
              <a:rPr lang="en-US" altLang="ko-KR" sz="1400" dirty="0" smtClean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&lt;</a:t>
            </a:r>
            <a:r>
              <a:rPr lang="en-US" altLang="ko-KR" sz="1400" dirty="0">
                <a:latin typeface="+mj-lt"/>
              </a:rPr>
              <a:t>title&gt;while </a:t>
            </a:r>
            <a:r>
              <a:rPr lang="ko-KR" altLang="en-US" sz="1400" dirty="0">
                <a:latin typeface="+mj-lt"/>
              </a:rPr>
              <a:t>문</a:t>
            </a:r>
            <a:r>
              <a:rPr lang="en-US" altLang="ko-KR" sz="1400" dirty="0" smtClean="0">
                <a:latin typeface="+mj-lt"/>
              </a:rPr>
              <a:t>&lt;/</a:t>
            </a:r>
            <a:r>
              <a:rPr lang="en-US" altLang="ko-KR" sz="1400" dirty="0">
                <a:latin typeface="+mj-lt"/>
              </a:rPr>
              <a:t>title</a:t>
            </a:r>
            <a:r>
              <a:rPr lang="en-US" altLang="ko-KR" sz="1400" dirty="0" smtClean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&lt;/</a:t>
            </a:r>
            <a:r>
              <a:rPr lang="en-US" altLang="ko-KR" sz="1400" dirty="0">
                <a:latin typeface="+mj-lt"/>
              </a:rPr>
              <a:t>head&gt;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&lt;body&gt;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&lt;h3&gt;while </a:t>
            </a:r>
            <a:r>
              <a:rPr lang="ko-KR" altLang="en-US" sz="1400" dirty="0">
                <a:latin typeface="+mj-lt"/>
              </a:rPr>
              <a:t>문으로 </a:t>
            </a:r>
            <a:r>
              <a:rPr lang="en-US" altLang="ko-KR" sz="1400" dirty="0">
                <a:latin typeface="+mj-lt"/>
              </a:rPr>
              <a:t>0</a:t>
            </a:r>
            <a:r>
              <a:rPr lang="ko-KR" altLang="en-US" sz="1400" dirty="0">
                <a:latin typeface="+mj-lt"/>
              </a:rPr>
              <a:t>에서 </a:t>
            </a:r>
            <a:r>
              <a:rPr lang="en-US" altLang="ko-KR" sz="1400" dirty="0">
                <a:latin typeface="+mj-lt"/>
              </a:rPr>
              <a:t>n</a:t>
            </a:r>
            <a:r>
              <a:rPr lang="ko-KR" altLang="en-US" sz="1400" dirty="0">
                <a:latin typeface="+mj-lt"/>
              </a:rPr>
              <a:t>까지 합</a:t>
            </a:r>
            <a:r>
              <a:rPr lang="en-US" altLang="ko-KR" sz="1400" dirty="0">
                <a:latin typeface="+mj-lt"/>
              </a:rPr>
              <a:t>&lt;/h3&gt;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</a:t>
            </a:r>
            <a:r>
              <a:rPr lang="en-US" altLang="ko-KR" sz="1400" dirty="0" err="1">
                <a:latin typeface="+mj-lt"/>
              </a:rPr>
              <a:t>hr</a:t>
            </a:r>
            <a:r>
              <a:rPr lang="en-US" altLang="ko-KR" sz="1400" dirty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&lt;script&gt;</a:t>
            </a:r>
          </a:p>
          <a:p>
            <a:pPr defTabSz="180000"/>
            <a:r>
              <a:rPr lang="en-US" altLang="ko-KR" sz="1400" b="1" dirty="0" smtClean="0">
                <a:latin typeface="+mj-lt"/>
              </a:rPr>
              <a:t>	</a:t>
            </a:r>
            <a:r>
              <a:rPr lang="en-US" altLang="ko-KR" sz="1400" b="1" dirty="0" err="1" smtClean="0">
                <a:latin typeface="+mj-lt"/>
              </a:rPr>
              <a:t>var</a:t>
            </a:r>
            <a:r>
              <a:rPr lang="ko-KR" altLang="en-US" sz="1400" b="1" dirty="0" smtClean="0">
                <a:latin typeface="+mj-lt"/>
              </a:rPr>
              <a:t> </a:t>
            </a:r>
            <a:r>
              <a:rPr lang="en-US" altLang="ko-KR" sz="1400" b="1" dirty="0">
                <a:latin typeface="+mj-lt"/>
              </a:rPr>
              <a:t>n = prompt("0</a:t>
            </a:r>
            <a:r>
              <a:rPr lang="ko-KR" altLang="en-US" sz="1400" b="1" dirty="0">
                <a:latin typeface="+mj-lt"/>
              </a:rPr>
              <a:t>보다 큰 정수를 입력하세요</a:t>
            </a:r>
            <a:r>
              <a:rPr lang="en-US" altLang="ko-KR" sz="1400" b="1" dirty="0">
                <a:latin typeface="+mj-lt"/>
              </a:rPr>
              <a:t>", 0); </a:t>
            </a:r>
            <a:endParaRPr lang="en-US" altLang="ko-KR" sz="1400" b="1" dirty="0" smtClean="0">
              <a:latin typeface="+mj-lt"/>
            </a:endParaRPr>
          </a:p>
          <a:p>
            <a:pPr defTabSz="180000"/>
            <a:r>
              <a:rPr lang="en-US" altLang="ko-KR" sz="1400" dirty="0" smtClean="0">
                <a:latin typeface="+mj-lt"/>
              </a:rPr>
              <a:t>	n </a:t>
            </a:r>
            <a:r>
              <a:rPr lang="en-US" altLang="ko-KR" sz="1400" dirty="0">
                <a:latin typeface="+mj-lt"/>
              </a:rPr>
              <a:t>= </a:t>
            </a:r>
            <a:r>
              <a:rPr lang="en-US" altLang="ko-KR" sz="1400" dirty="0" err="1">
                <a:latin typeface="+mj-lt"/>
              </a:rPr>
              <a:t>parseInt</a:t>
            </a:r>
            <a:r>
              <a:rPr lang="en-US" altLang="ko-KR" sz="1400" dirty="0">
                <a:latin typeface="+mj-lt"/>
              </a:rPr>
              <a:t>(n); // </a:t>
            </a:r>
            <a:r>
              <a:rPr lang="ko-KR" altLang="en-US" sz="1400" dirty="0" smtClean="0">
                <a:latin typeface="+mj-lt"/>
              </a:rPr>
              <a:t>문자열 </a:t>
            </a:r>
            <a:r>
              <a:rPr lang="en-US" altLang="ko-KR" sz="1400" dirty="0" smtClean="0">
                <a:latin typeface="+mj-lt"/>
              </a:rPr>
              <a:t>n</a:t>
            </a:r>
            <a:r>
              <a:rPr lang="ko-KR" altLang="en-US" sz="1400" dirty="0" smtClean="0">
                <a:latin typeface="+mj-lt"/>
              </a:rPr>
              <a:t>을 </a:t>
            </a:r>
            <a:r>
              <a:rPr lang="ko-KR" altLang="en-US" sz="1400" dirty="0">
                <a:latin typeface="+mj-lt"/>
              </a:rPr>
              <a:t>숫자로 바꿈</a:t>
            </a:r>
          </a:p>
          <a:p>
            <a:pPr defTabSz="180000"/>
            <a:endParaRPr lang="ko-KR" altLang="en-US" sz="1400" dirty="0">
              <a:latin typeface="+mj-lt"/>
            </a:endParaRPr>
          </a:p>
          <a:p>
            <a:pPr defTabSz="180000"/>
            <a:r>
              <a:rPr lang="en-US" altLang="ko-KR" sz="1400" b="1" dirty="0" smtClean="0">
                <a:latin typeface="+mj-lt"/>
              </a:rPr>
              <a:t>	</a:t>
            </a:r>
            <a:r>
              <a:rPr lang="en-US" altLang="ko-KR" sz="1400" b="1" dirty="0" err="1" smtClean="0">
                <a:latin typeface="+mj-lt"/>
              </a:rPr>
              <a:t>var</a:t>
            </a:r>
            <a:r>
              <a:rPr lang="en-US" altLang="ko-KR" sz="1400" b="1" dirty="0" smtClean="0">
                <a:latin typeface="+mj-lt"/>
              </a:rPr>
              <a:t> </a:t>
            </a:r>
            <a:r>
              <a:rPr lang="en-US" altLang="ko-KR" sz="1400" b="1" dirty="0" err="1">
                <a:latin typeface="+mj-lt"/>
              </a:rPr>
              <a:t>i</a:t>
            </a:r>
            <a:r>
              <a:rPr lang="en-US" altLang="ko-KR" sz="1400" b="1" dirty="0">
                <a:latin typeface="+mj-lt"/>
              </a:rPr>
              <a:t>=0, sum=0;</a:t>
            </a:r>
          </a:p>
          <a:p>
            <a:pPr defTabSz="180000"/>
            <a:r>
              <a:rPr lang="en-US" altLang="ko-KR" sz="1400" b="1" dirty="0" smtClean="0">
                <a:latin typeface="+mj-lt"/>
              </a:rPr>
              <a:t>	while(</a:t>
            </a:r>
            <a:r>
              <a:rPr lang="en-US" altLang="ko-KR" sz="1400" b="1" dirty="0" err="1" smtClean="0">
                <a:latin typeface="+mj-lt"/>
              </a:rPr>
              <a:t>i</a:t>
            </a:r>
            <a:r>
              <a:rPr lang="en-US" altLang="ko-KR" sz="1400" b="1" dirty="0">
                <a:latin typeface="+mj-lt"/>
              </a:rPr>
              <a:t>&lt;=n) { </a:t>
            </a:r>
            <a:r>
              <a:rPr lang="en-US" altLang="ko-KR" sz="1400" dirty="0">
                <a:latin typeface="+mj-lt"/>
              </a:rPr>
              <a:t>// </a:t>
            </a:r>
            <a:r>
              <a:rPr lang="en-US" altLang="ko-KR" sz="1400" dirty="0" err="1">
                <a:latin typeface="+mj-lt"/>
              </a:rPr>
              <a:t>i</a:t>
            </a:r>
            <a:r>
              <a:rPr lang="ko-KR" altLang="en-US" sz="1400" dirty="0">
                <a:latin typeface="+mj-lt"/>
              </a:rPr>
              <a:t>가 </a:t>
            </a:r>
            <a:r>
              <a:rPr lang="en-US" altLang="ko-KR" sz="1400" dirty="0">
                <a:latin typeface="+mj-lt"/>
              </a:rPr>
              <a:t>0</a:t>
            </a:r>
            <a:r>
              <a:rPr lang="ko-KR" altLang="en-US" sz="1400" dirty="0">
                <a:latin typeface="+mj-lt"/>
              </a:rPr>
              <a:t>에서 </a:t>
            </a:r>
            <a:r>
              <a:rPr lang="en-US" altLang="ko-KR" sz="1400" dirty="0">
                <a:latin typeface="+mj-lt"/>
              </a:rPr>
              <a:t>n</a:t>
            </a:r>
            <a:r>
              <a:rPr lang="ko-KR" altLang="en-US" sz="1400" dirty="0">
                <a:latin typeface="+mj-lt"/>
              </a:rPr>
              <a:t>까지 반복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	sum </a:t>
            </a:r>
            <a:r>
              <a:rPr lang="en-US" altLang="ko-KR" sz="1400" dirty="0">
                <a:latin typeface="+mj-lt"/>
              </a:rPr>
              <a:t>+= </a:t>
            </a:r>
            <a:r>
              <a:rPr lang="en-US" altLang="ko-KR" sz="1400" dirty="0" err="1">
                <a:latin typeface="+mj-lt"/>
              </a:rPr>
              <a:t>i</a:t>
            </a:r>
            <a:r>
              <a:rPr lang="en-US" altLang="ko-KR" sz="1400" dirty="0">
                <a:latin typeface="+mj-lt"/>
              </a:rPr>
              <a:t>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	</a:t>
            </a:r>
            <a:r>
              <a:rPr lang="en-US" altLang="ko-KR" sz="1400" dirty="0" err="1" smtClean="0">
                <a:latin typeface="+mj-lt"/>
              </a:rPr>
              <a:t>i</a:t>
            </a:r>
            <a:r>
              <a:rPr lang="en-US" altLang="ko-KR" sz="1400" dirty="0">
                <a:latin typeface="+mj-lt"/>
              </a:rPr>
              <a:t>++;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}</a:t>
            </a:r>
            <a:endParaRPr lang="en-US" altLang="ko-KR" sz="1400" dirty="0">
              <a:latin typeface="+mj-lt"/>
            </a:endParaRPr>
          </a:p>
          <a:p>
            <a:pPr defTabSz="180000"/>
            <a:r>
              <a:rPr lang="en-US" altLang="ko-KR" sz="1400" dirty="0" smtClean="0">
                <a:latin typeface="+mj-lt"/>
              </a:rPr>
              <a:t>	</a:t>
            </a:r>
            <a:r>
              <a:rPr lang="en-US" altLang="ko-KR" sz="1400" dirty="0" err="1" smtClean="0">
                <a:latin typeface="+mj-lt"/>
              </a:rPr>
              <a:t>document.write</a:t>
            </a:r>
            <a:r>
              <a:rPr lang="en-US" altLang="ko-KR" sz="1400" dirty="0">
                <a:latin typeface="+mj-lt"/>
              </a:rPr>
              <a:t>("0</a:t>
            </a:r>
            <a:r>
              <a:rPr lang="ko-KR" altLang="en-US" sz="1400" dirty="0">
                <a:latin typeface="+mj-lt"/>
              </a:rPr>
              <a:t>에서 </a:t>
            </a:r>
            <a:r>
              <a:rPr lang="en-US" altLang="ko-KR" sz="1400" dirty="0">
                <a:latin typeface="+mj-lt"/>
              </a:rPr>
              <a:t>"</a:t>
            </a:r>
            <a:r>
              <a:rPr lang="ko-KR" altLang="en-US" sz="1400" dirty="0"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+ n + "</a:t>
            </a:r>
            <a:r>
              <a:rPr lang="ko-KR" altLang="en-US" sz="1400" dirty="0">
                <a:latin typeface="+mj-lt"/>
              </a:rPr>
              <a:t>까지 합은 </a:t>
            </a:r>
            <a:r>
              <a:rPr lang="en-US" altLang="ko-KR" sz="1400" dirty="0">
                <a:latin typeface="+mj-lt"/>
              </a:rPr>
              <a:t>"</a:t>
            </a:r>
            <a:r>
              <a:rPr lang="ko-KR" altLang="en-US" sz="1400" dirty="0"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+ sum);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&lt;/script&gt;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&lt;/body&gt;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&lt;/html&gt;</a:t>
            </a:r>
            <a:endParaRPr lang="ko-KR" altLang="en-US" sz="1400" dirty="0">
              <a:latin typeface="+mj-lt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–18 </a:t>
            </a:r>
            <a:r>
              <a:rPr lang="en-US" altLang="ko-KR" dirty="0"/>
              <a:t>while </a:t>
            </a:r>
            <a:r>
              <a:rPr lang="ko-KR" altLang="en-US" dirty="0" smtClean="0"/>
              <a:t>문으로 </a:t>
            </a:r>
            <a:r>
              <a:rPr lang="en-US" altLang="ko-KR" dirty="0" smtClean="0"/>
              <a:t>0~n</a:t>
            </a:r>
            <a:r>
              <a:rPr lang="ko-KR" altLang="en-US" dirty="0"/>
              <a:t>까지의 합 </a:t>
            </a:r>
            <a:r>
              <a:rPr lang="ko-KR" altLang="en-US" dirty="0" smtClean="0"/>
              <a:t>구하기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5436096" y="1844825"/>
            <a:ext cx="3524836" cy="1703832"/>
            <a:chOff x="956497" y="1480926"/>
            <a:chExt cx="8061768" cy="388441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6497" y="1480926"/>
              <a:ext cx="3990975" cy="38481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2040" y="1488663"/>
              <a:ext cx="4086225" cy="3876675"/>
            </a:xfrm>
            <a:prstGeom prst="rect">
              <a:avLst/>
            </a:prstGeom>
          </p:spPr>
        </p:pic>
      </p:grpSp>
      <p:sp>
        <p:nvSpPr>
          <p:cNvPr id="4" name="모서리가 둥근 사각형 설명선 3"/>
          <p:cNvSpPr/>
          <p:nvPr/>
        </p:nvSpPr>
        <p:spPr>
          <a:xfrm>
            <a:off x="1886107" y="3212976"/>
            <a:ext cx="2093052" cy="272415"/>
          </a:xfrm>
          <a:prstGeom prst="wedgeRoundRectCallout">
            <a:avLst>
              <a:gd name="adj1" fmla="val -62127"/>
              <a:gd name="adj2" fmla="val 1130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 prompt()</a:t>
            </a:r>
            <a:r>
              <a:rPr lang="ko-KR" altLang="en-US" sz="1000" dirty="0" smtClean="0"/>
              <a:t>가 </a:t>
            </a:r>
            <a:r>
              <a:rPr lang="ko-KR" altLang="en-US" sz="1000" dirty="0" err="1" smtClean="0"/>
              <a:t>리턴한</a:t>
            </a:r>
            <a:r>
              <a:rPr lang="ko-KR" altLang="en-US" sz="1000" dirty="0" smtClean="0"/>
              <a:t> 것은 문자열 </a:t>
            </a:r>
            <a:endParaRPr lang="ko-KR" altLang="en-US" sz="1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860" y="3742020"/>
            <a:ext cx="2834688" cy="2015636"/>
          </a:xfrm>
          <a:prstGeom prst="rect">
            <a:avLst/>
          </a:prstGeom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17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-19 do-while </a:t>
            </a:r>
            <a:r>
              <a:rPr lang="ko-KR" altLang="en-US" dirty="0"/>
              <a:t>문으로 </a:t>
            </a:r>
            <a:r>
              <a:rPr lang="en-US" altLang="ko-KR" dirty="0"/>
              <a:t>0~n</a:t>
            </a:r>
            <a:r>
              <a:rPr lang="ko-KR" altLang="en-US" dirty="0" smtClean="0"/>
              <a:t>까지 </a:t>
            </a:r>
            <a:r>
              <a:rPr lang="ko-KR" altLang="en-US" dirty="0"/>
              <a:t>합 </a:t>
            </a:r>
            <a:r>
              <a:rPr lang="ko-KR" altLang="en-US" dirty="0" smtClean="0"/>
              <a:t>구하기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12648" y="1628800"/>
            <a:ext cx="5004048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latin typeface="+mj-lt"/>
              </a:rPr>
              <a:t>&lt;!DOCTYPE html&gt;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&lt;html</a:t>
            </a:r>
            <a:r>
              <a:rPr lang="en-US" altLang="ko-KR" sz="1400" dirty="0" smtClean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&lt;</a:t>
            </a:r>
            <a:r>
              <a:rPr lang="en-US" altLang="ko-KR" sz="1400" dirty="0">
                <a:latin typeface="+mj-lt"/>
              </a:rPr>
              <a:t>head</a:t>
            </a:r>
            <a:r>
              <a:rPr lang="en-US" altLang="ko-KR" sz="1400" dirty="0" smtClean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&lt;</a:t>
            </a:r>
            <a:r>
              <a:rPr lang="en-US" altLang="ko-KR" sz="1400" dirty="0">
                <a:latin typeface="+mj-lt"/>
              </a:rPr>
              <a:t>title&gt;do-while </a:t>
            </a:r>
            <a:r>
              <a:rPr lang="ko-KR" altLang="en-US" sz="1400" dirty="0" smtClean="0">
                <a:latin typeface="+mj-lt"/>
              </a:rPr>
              <a:t>문</a:t>
            </a:r>
            <a:r>
              <a:rPr lang="en-US" altLang="ko-KR" sz="1400" dirty="0" smtClean="0">
                <a:latin typeface="+mj-lt"/>
              </a:rPr>
              <a:t>&lt;/</a:t>
            </a:r>
            <a:r>
              <a:rPr lang="en-US" altLang="ko-KR" sz="1400" dirty="0">
                <a:latin typeface="+mj-lt"/>
              </a:rPr>
              <a:t>title</a:t>
            </a:r>
            <a:r>
              <a:rPr lang="en-US" altLang="ko-KR" sz="1400" dirty="0" smtClean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&lt;/</a:t>
            </a:r>
            <a:r>
              <a:rPr lang="en-US" altLang="ko-KR" sz="1400" dirty="0">
                <a:latin typeface="+mj-lt"/>
              </a:rPr>
              <a:t>head&gt;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&lt;body&gt;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&lt;h3&gt;do-while </a:t>
            </a:r>
            <a:r>
              <a:rPr lang="ko-KR" altLang="en-US" sz="1400" dirty="0">
                <a:latin typeface="+mj-lt"/>
              </a:rPr>
              <a:t>문으로 </a:t>
            </a:r>
            <a:r>
              <a:rPr lang="en-US" altLang="ko-KR" sz="1400" dirty="0">
                <a:latin typeface="+mj-lt"/>
              </a:rPr>
              <a:t>0</a:t>
            </a:r>
            <a:r>
              <a:rPr lang="ko-KR" altLang="en-US" sz="1400" dirty="0">
                <a:latin typeface="+mj-lt"/>
              </a:rPr>
              <a:t>에서 </a:t>
            </a:r>
            <a:r>
              <a:rPr lang="en-US" altLang="ko-KR" sz="1400" dirty="0">
                <a:latin typeface="+mj-lt"/>
              </a:rPr>
              <a:t>n</a:t>
            </a:r>
            <a:r>
              <a:rPr lang="ko-KR" altLang="en-US" sz="1400" dirty="0">
                <a:latin typeface="+mj-lt"/>
              </a:rPr>
              <a:t>까지 합</a:t>
            </a:r>
            <a:r>
              <a:rPr lang="en-US" altLang="ko-KR" sz="1400" dirty="0">
                <a:latin typeface="+mj-lt"/>
              </a:rPr>
              <a:t>&lt;/h3&gt;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</a:t>
            </a:r>
            <a:r>
              <a:rPr lang="en-US" altLang="ko-KR" sz="1400" dirty="0" err="1">
                <a:latin typeface="+mj-lt"/>
              </a:rPr>
              <a:t>hr</a:t>
            </a:r>
            <a:r>
              <a:rPr lang="en-US" altLang="ko-KR" sz="1400" dirty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&lt;script&gt;</a:t>
            </a:r>
          </a:p>
          <a:p>
            <a:pPr defTabSz="180000"/>
            <a:r>
              <a:rPr lang="en-US" altLang="ko-KR" sz="1400" b="1" dirty="0" smtClean="0">
                <a:latin typeface="+mj-lt"/>
              </a:rPr>
              <a:t>	</a:t>
            </a:r>
            <a:r>
              <a:rPr lang="en-US" altLang="ko-KR" sz="1400" b="1" dirty="0" err="1" smtClean="0">
                <a:latin typeface="+mj-lt"/>
              </a:rPr>
              <a:t>var</a:t>
            </a:r>
            <a:r>
              <a:rPr lang="ko-KR" altLang="en-US" sz="1400" b="1" dirty="0" smtClean="0">
                <a:latin typeface="+mj-lt"/>
              </a:rPr>
              <a:t> </a:t>
            </a:r>
            <a:r>
              <a:rPr lang="en-US" altLang="ko-KR" sz="1400" b="1" dirty="0">
                <a:latin typeface="+mj-lt"/>
              </a:rPr>
              <a:t>n = prompt("0</a:t>
            </a:r>
            <a:r>
              <a:rPr lang="ko-KR" altLang="en-US" sz="1400" b="1" dirty="0">
                <a:latin typeface="+mj-lt"/>
              </a:rPr>
              <a:t>보다 큰 정수를 입력하세요</a:t>
            </a:r>
            <a:r>
              <a:rPr lang="en-US" altLang="ko-KR" sz="1400" b="1" dirty="0">
                <a:latin typeface="+mj-lt"/>
              </a:rPr>
              <a:t>", 0); </a:t>
            </a:r>
            <a:endParaRPr lang="en-US" altLang="ko-KR" sz="1400" b="1" dirty="0" smtClean="0">
              <a:latin typeface="+mj-lt"/>
            </a:endParaRPr>
          </a:p>
          <a:p>
            <a:pPr defTabSz="180000"/>
            <a:r>
              <a:rPr lang="en-US" altLang="ko-KR" sz="1400" dirty="0" smtClean="0">
                <a:latin typeface="+mj-lt"/>
              </a:rPr>
              <a:t>	n </a:t>
            </a:r>
            <a:r>
              <a:rPr lang="en-US" altLang="ko-KR" sz="1400" dirty="0">
                <a:latin typeface="+mj-lt"/>
              </a:rPr>
              <a:t>= </a:t>
            </a:r>
            <a:r>
              <a:rPr lang="en-US" altLang="ko-KR" sz="1400" dirty="0" err="1">
                <a:latin typeface="+mj-lt"/>
              </a:rPr>
              <a:t>parseInt</a:t>
            </a:r>
            <a:r>
              <a:rPr lang="en-US" altLang="ko-KR" sz="1400" dirty="0">
                <a:latin typeface="+mj-lt"/>
              </a:rPr>
              <a:t>(n); // </a:t>
            </a:r>
            <a:r>
              <a:rPr lang="ko-KR" altLang="en-US" sz="1400" dirty="0" smtClean="0">
                <a:latin typeface="+mj-lt"/>
              </a:rPr>
              <a:t>문자열 </a:t>
            </a:r>
            <a:r>
              <a:rPr lang="en-US" altLang="ko-KR" sz="1400" dirty="0" smtClean="0">
                <a:latin typeface="+mj-lt"/>
              </a:rPr>
              <a:t>n</a:t>
            </a:r>
            <a:r>
              <a:rPr lang="ko-KR" altLang="en-US" sz="1400" dirty="0" smtClean="0">
                <a:latin typeface="+mj-lt"/>
              </a:rPr>
              <a:t>을 </a:t>
            </a:r>
            <a:r>
              <a:rPr lang="ko-KR" altLang="en-US" sz="1400" dirty="0">
                <a:latin typeface="+mj-lt"/>
              </a:rPr>
              <a:t>숫자로 바꿈</a:t>
            </a:r>
          </a:p>
          <a:p>
            <a:pPr defTabSz="180000"/>
            <a:endParaRPr lang="ko-KR" altLang="en-US" sz="1400" dirty="0">
              <a:latin typeface="+mj-lt"/>
            </a:endParaRPr>
          </a:p>
          <a:p>
            <a:pPr defTabSz="180000"/>
            <a:r>
              <a:rPr lang="en-US" altLang="ko-KR" sz="1400" b="1" dirty="0" smtClean="0">
                <a:latin typeface="+mj-lt"/>
              </a:rPr>
              <a:t>	</a:t>
            </a:r>
            <a:r>
              <a:rPr lang="en-US" altLang="ko-KR" sz="1400" b="1" dirty="0" err="1" smtClean="0">
                <a:latin typeface="+mj-lt"/>
              </a:rPr>
              <a:t>var</a:t>
            </a:r>
            <a:r>
              <a:rPr lang="en-US" altLang="ko-KR" sz="1400" b="1" dirty="0" smtClean="0">
                <a:latin typeface="+mj-lt"/>
              </a:rPr>
              <a:t> </a:t>
            </a:r>
            <a:r>
              <a:rPr lang="en-US" altLang="ko-KR" sz="1400" b="1" dirty="0" err="1">
                <a:latin typeface="+mj-lt"/>
              </a:rPr>
              <a:t>i</a:t>
            </a:r>
            <a:r>
              <a:rPr lang="en-US" altLang="ko-KR" sz="1400" b="1" dirty="0">
                <a:latin typeface="+mj-lt"/>
              </a:rPr>
              <a:t>=0, sum=0;</a:t>
            </a:r>
          </a:p>
          <a:p>
            <a:pPr defTabSz="180000"/>
            <a:r>
              <a:rPr lang="en-US" altLang="ko-KR" sz="1400" b="1" dirty="0" smtClean="0">
                <a:latin typeface="+mj-lt"/>
              </a:rPr>
              <a:t>	do </a:t>
            </a:r>
            <a:r>
              <a:rPr lang="en-US" altLang="ko-KR" sz="1400" b="1" dirty="0">
                <a:latin typeface="+mj-lt"/>
              </a:rPr>
              <a:t>{ 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	sum </a:t>
            </a:r>
            <a:r>
              <a:rPr lang="en-US" altLang="ko-KR" sz="1400" dirty="0">
                <a:latin typeface="+mj-lt"/>
              </a:rPr>
              <a:t>+= </a:t>
            </a:r>
            <a:r>
              <a:rPr lang="en-US" altLang="ko-KR" sz="1400" dirty="0" err="1">
                <a:latin typeface="+mj-lt"/>
              </a:rPr>
              <a:t>i</a:t>
            </a:r>
            <a:r>
              <a:rPr lang="en-US" altLang="ko-KR" sz="1400" dirty="0">
                <a:latin typeface="+mj-lt"/>
              </a:rPr>
              <a:t>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	</a:t>
            </a:r>
            <a:r>
              <a:rPr lang="en-US" altLang="ko-KR" sz="1400" dirty="0" err="1" smtClean="0">
                <a:latin typeface="+mj-lt"/>
              </a:rPr>
              <a:t>i</a:t>
            </a:r>
            <a:r>
              <a:rPr lang="en-US" altLang="ko-KR" sz="1400" dirty="0">
                <a:latin typeface="+mj-lt"/>
              </a:rPr>
              <a:t>++;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} </a:t>
            </a:r>
            <a:r>
              <a:rPr lang="en-US" altLang="ko-KR" sz="1400" b="1" dirty="0">
                <a:latin typeface="+mj-lt"/>
              </a:rPr>
              <a:t>while(</a:t>
            </a:r>
            <a:r>
              <a:rPr lang="en-US" altLang="ko-KR" sz="1400" b="1" dirty="0" err="1">
                <a:latin typeface="+mj-lt"/>
              </a:rPr>
              <a:t>i</a:t>
            </a:r>
            <a:r>
              <a:rPr lang="en-US" altLang="ko-KR" sz="1400" b="1" dirty="0">
                <a:latin typeface="+mj-lt"/>
              </a:rPr>
              <a:t>&lt;=n); // </a:t>
            </a:r>
            <a:r>
              <a:rPr lang="en-US" altLang="ko-KR" sz="1400" b="1" dirty="0" err="1">
                <a:latin typeface="+mj-lt"/>
              </a:rPr>
              <a:t>i</a:t>
            </a:r>
            <a:r>
              <a:rPr lang="ko-KR" altLang="en-US" sz="1400" b="1" dirty="0">
                <a:latin typeface="+mj-lt"/>
              </a:rPr>
              <a:t>가 </a:t>
            </a:r>
            <a:r>
              <a:rPr lang="en-US" altLang="ko-KR" sz="1400" b="1" dirty="0">
                <a:latin typeface="+mj-lt"/>
              </a:rPr>
              <a:t>0~n</a:t>
            </a:r>
            <a:r>
              <a:rPr lang="ko-KR" altLang="en-US" sz="1400" b="1" dirty="0">
                <a:latin typeface="+mj-lt"/>
              </a:rPr>
              <a:t>까지 반복  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</a:t>
            </a:r>
            <a:r>
              <a:rPr lang="en-US" altLang="ko-KR" sz="1400" dirty="0" err="1" smtClean="0">
                <a:latin typeface="+mj-lt"/>
              </a:rPr>
              <a:t>document.write</a:t>
            </a:r>
            <a:r>
              <a:rPr lang="en-US" altLang="ko-KR" sz="1400" dirty="0">
                <a:latin typeface="+mj-lt"/>
              </a:rPr>
              <a:t>("0</a:t>
            </a:r>
            <a:r>
              <a:rPr lang="ko-KR" altLang="en-US" sz="1400" dirty="0">
                <a:latin typeface="+mj-lt"/>
              </a:rPr>
              <a:t>에서 </a:t>
            </a:r>
            <a:r>
              <a:rPr lang="en-US" altLang="ko-KR" sz="1400" dirty="0">
                <a:latin typeface="+mj-lt"/>
              </a:rPr>
              <a:t>"</a:t>
            </a:r>
            <a:r>
              <a:rPr lang="ko-KR" altLang="en-US" sz="1400" dirty="0"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+ n + "</a:t>
            </a:r>
            <a:r>
              <a:rPr lang="ko-KR" altLang="en-US" sz="1400" dirty="0">
                <a:latin typeface="+mj-lt"/>
              </a:rPr>
              <a:t>까지 합은 </a:t>
            </a:r>
            <a:r>
              <a:rPr lang="en-US" altLang="ko-KR" sz="1400" dirty="0">
                <a:latin typeface="+mj-lt"/>
              </a:rPr>
              <a:t>"</a:t>
            </a:r>
            <a:r>
              <a:rPr lang="ko-KR" altLang="en-US" sz="1400" dirty="0"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+ sum);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&lt;/script&gt;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&lt;/body&gt;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&lt;/html&gt;</a:t>
            </a:r>
            <a:endParaRPr lang="ko-KR" altLang="en-US" sz="1400" dirty="0">
              <a:latin typeface="+mj-lt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835696" y="3183001"/>
            <a:ext cx="2093052" cy="272415"/>
          </a:xfrm>
          <a:prstGeom prst="wedgeRoundRectCallout">
            <a:avLst>
              <a:gd name="adj1" fmla="val -62127"/>
              <a:gd name="adj2" fmla="val 1130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 prompt()</a:t>
            </a:r>
            <a:r>
              <a:rPr lang="ko-KR" altLang="en-US" sz="1000" dirty="0" smtClean="0"/>
              <a:t>가 </a:t>
            </a:r>
            <a:r>
              <a:rPr lang="ko-KR" altLang="en-US" sz="1000" dirty="0" err="1" smtClean="0"/>
              <a:t>리턴한</a:t>
            </a:r>
            <a:r>
              <a:rPr lang="ko-KR" altLang="en-US" sz="1000" dirty="0" smtClean="0"/>
              <a:t> 것은 문자열 </a:t>
            </a:r>
            <a:endParaRPr lang="ko-KR" altLang="en-US" sz="1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3645025"/>
            <a:ext cx="2880320" cy="195762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5027671" y="1772884"/>
            <a:ext cx="3624145" cy="1698409"/>
            <a:chOff x="956497" y="1480926"/>
            <a:chExt cx="8061768" cy="388441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6497" y="1480926"/>
              <a:ext cx="3990975" cy="38481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32040" y="1488663"/>
              <a:ext cx="4086225" cy="3876675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898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반복문</a:t>
            </a:r>
            <a:r>
              <a:rPr lang="ko-KR" altLang="en-US" dirty="0" smtClean="0"/>
              <a:t> 내의 </a:t>
            </a:r>
            <a:r>
              <a:rPr lang="en-US" altLang="ko-KR" dirty="0" smtClean="0"/>
              <a:t>break </a:t>
            </a:r>
            <a:r>
              <a:rPr lang="ko-KR" altLang="en-US" dirty="0" smtClean="0"/>
              <a:t>문과 </a:t>
            </a:r>
            <a:r>
              <a:rPr lang="en-US" altLang="ko-KR" dirty="0" smtClean="0"/>
              <a:t>continue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break </a:t>
            </a:r>
            <a:r>
              <a:rPr lang="ko-KR" altLang="en-US" dirty="0" smtClean="0"/>
              <a:t>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가장 안쪽 </a:t>
            </a:r>
            <a:r>
              <a:rPr lang="ko-KR" altLang="en-US" dirty="0" err="1" smtClean="0"/>
              <a:t>반복문</a:t>
            </a:r>
            <a:r>
              <a:rPr lang="ko-KR" altLang="en-US" dirty="0" smtClean="0"/>
              <a:t> 하나만 </a:t>
            </a:r>
            <a:r>
              <a:rPr lang="ko-KR" altLang="en-US" dirty="0"/>
              <a:t>벗어나도록 </a:t>
            </a:r>
            <a:r>
              <a:rPr lang="ko-KR" altLang="en-US" dirty="0" smtClean="0"/>
              <a:t>제어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continue </a:t>
            </a:r>
            <a:r>
              <a:rPr lang="ko-KR" altLang="en-US" dirty="0" smtClean="0"/>
              <a:t>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반복 코드 실행</a:t>
            </a:r>
            <a:r>
              <a:rPr lang="en-US" altLang="ko-KR" dirty="0" smtClean="0"/>
              <a:t> </a:t>
            </a:r>
            <a:r>
              <a:rPr lang="ko-KR" altLang="en-US" dirty="0" smtClean="0"/>
              <a:t>중단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다음 반복으로 점프</a:t>
            </a:r>
            <a:endParaRPr lang="en-US" altLang="ko-KR" dirty="0"/>
          </a:p>
          <a:p>
            <a:endParaRPr lang="ko-KR" altLang="en-US" dirty="0"/>
          </a:p>
          <a:p>
            <a:pPr lvl="1"/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1543309" y="1916832"/>
            <a:ext cx="5793907" cy="2196293"/>
            <a:chOff x="1372633" y="2636912"/>
            <a:chExt cx="5793907" cy="2196293"/>
          </a:xfrm>
        </p:grpSpPr>
        <p:sp>
          <p:nvSpPr>
            <p:cNvPr id="4" name="직사각형 3"/>
            <p:cNvSpPr/>
            <p:nvPr/>
          </p:nvSpPr>
          <p:spPr>
            <a:xfrm>
              <a:off x="1403648" y="2636912"/>
              <a:ext cx="1872208" cy="181588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noAutofit/>
            </a:bodyPr>
            <a:lstStyle/>
            <a:p>
              <a:pPr defTabSz="180000"/>
              <a:r>
                <a:rPr lang="en-US" altLang="ko-KR" sz="1400" b="1" dirty="0"/>
                <a:t>for</a:t>
              </a:r>
              <a:r>
                <a:rPr lang="en-US" altLang="ko-KR" sz="1400" b="1" dirty="0" smtClean="0"/>
                <a:t>( … ) </a:t>
              </a:r>
              <a:r>
                <a:rPr lang="en-US" altLang="ko-KR" sz="1400" dirty="0"/>
                <a:t>{</a:t>
              </a:r>
            </a:p>
            <a:p>
              <a:pPr defTabSz="180000"/>
              <a:r>
                <a:rPr lang="en-US" altLang="ko-KR" sz="1400" dirty="0" smtClean="0"/>
                <a:t>	.................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</a:t>
              </a:r>
              <a:r>
                <a:rPr lang="en-US" altLang="ko-KR" sz="1400" b="1" dirty="0" smtClean="0"/>
                <a:t>break</a:t>
              </a:r>
              <a:r>
                <a:rPr lang="en-US" altLang="ko-KR" sz="1400" b="1" dirty="0"/>
                <a:t>;</a:t>
              </a:r>
            </a:p>
            <a:p>
              <a:pPr defTabSz="180000"/>
              <a:r>
                <a:rPr lang="en-US" altLang="ko-KR" sz="1400" dirty="0" smtClean="0"/>
                <a:t>	.................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/>
                <a:t>}</a:t>
              </a:r>
            </a:p>
            <a:p>
              <a:pPr defTabSz="180000"/>
              <a:r>
                <a:rPr lang="en-US" altLang="ko-KR" sz="1400" dirty="0" smtClean="0"/>
                <a:t>................</a:t>
              </a:r>
            </a:p>
            <a:p>
              <a:pPr defTabSz="180000"/>
              <a:r>
                <a:rPr lang="en-US" altLang="ko-KR" sz="1400" dirty="0" smtClean="0"/>
                <a:t>................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/>
                <a:t>................</a:t>
              </a:r>
            </a:p>
            <a:p>
              <a:pPr defTabSz="180000"/>
              <a:endParaRPr lang="en-US" altLang="ko-KR" sz="1400" dirty="0" smtClean="0"/>
            </a:p>
            <a:p>
              <a:pPr defTabSz="180000"/>
              <a:endParaRPr lang="ko-KR" altLang="en-US" sz="140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779912" y="2636912"/>
              <a:ext cx="2349604" cy="18158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b="1" dirty="0"/>
                <a:t>for</a:t>
              </a:r>
              <a:r>
                <a:rPr lang="en-US" altLang="ko-KR" sz="1400" b="1" dirty="0" smtClean="0"/>
                <a:t>( … ) </a:t>
              </a:r>
              <a:r>
                <a:rPr lang="en-US" altLang="ko-KR" sz="1400" dirty="0"/>
                <a:t>{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b="1" dirty="0" smtClean="0"/>
                <a:t>while( … ) </a:t>
              </a:r>
              <a:r>
                <a:rPr lang="en-US" altLang="ko-KR" sz="1400" dirty="0"/>
                <a:t>{</a:t>
              </a:r>
            </a:p>
            <a:p>
              <a:pPr defTabSz="180000"/>
              <a:r>
                <a:rPr lang="en-US" altLang="ko-KR" sz="1400" dirty="0" smtClean="0"/>
                <a:t>		.................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	</a:t>
              </a:r>
              <a:r>
                <a:rPr lang="en-US" altLang="ko-KR" sz="1400" b="1" dirty="0" smtClean="0"/>
                <a:t>break</a:t>
              </a:r>
              <a:r>
                <a:rPr lang="en-US" altLang="ko-KR" sz="1400" b="1" dirty="0"/>
                <a:t>;</a:t>
              </a:r>
            </a:p>
            <a:p>
              <a:pPr defTabSz="180000"/>
              <a:r>
                <a:rPr lang="en-US" altLang="ko-KR" sz="1400" dirty="0" smtClean="0"/>
                <a:t>		.................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}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.................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}</a:t>
              </a:r>
              <a:endParaRPr lang="en-US" altLang="ko-KR" sz="1400" dirty="0"/>
            </a:p>
          </p:txBody>
        </p:sp>
        <p:sp>
          <p:nvSpPr>
            <p:cNvPr id="6" name="자유형 5"/>
            <p:cNvSpPr/>
            <p:nvPr/>
          </p:nvSpPr>
          <p:spPr>
            <a:xfrm>
              <a:off x="1481081" y="3212832"/>
              <a:ext cx="1336769" cy="711200"/>
            </a:xfrm>
            <a:custGeom>
              <a:avLst/>
              <a:gdLst>
                <a:gd name="connsiteX0" fmla="*/ 772271 w 1336769"/>
                <a:gd name="connsiteY0" fmla="*/ 0 h 711200"/>
                <a:gd name="connsiteX1" fmla="*/ 1300591 w 1336769"/>
                <a:gd name="connsiteY1" fmla="*/ 50800 h 711200"/>
                <a:gd name="connsiteX2" fmla="*/ 1168511 w 1336769"/>
                <a:gd name="connsiteY2" fmla="*/ 284480 h 711200"/>
                <a:gd name="connsiteX3" fmla="*/ 193151 w 1336769"/>
                <a:gd name="connsiteY3" fmla="*/ 558800 h 711200"/>
                <a:gd name="connsiteX4" fmla="*/ 111 w 1336769"/>
                <a:gd name="connsiteY4" fmla="*/ 7112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6769" h="711200">
                  <a:moveTo>
                    <a:pt x="772271" y="0"/>
                  </a:moveTo>
                  <a:cubicBezTo>
                    <a:pt x="1003411" y="1693"/>
                    <a:pt x="1234551" y="3387"/>
                    <a:pt x="1300591" y="50800"/>
                  </a:cubicBezTo>
                  <a:cubicBezTo>
                    <a:pt x="1366631" y="98213"/>
                    <a:pt x="1353084" y="199813"/>
                    <a:pt x="1168511" y="284480"/>
                  </a:cubicBezTo>
                  <a:cubicBezTo>
                    <a:pt x="983938" y="369147"/>
                    <a:pt x="387884" y="487680"/>
                    <a:pt x="193151" y="558800"/>
                  </a:cubicBezTo>
                  <a:cubicBezTo>
                    <a:pt x="-1582" y="629920"/>
                    <a:pt x="-736" y="670560"/>
                    <a:pt x="111" y="71120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자유형 6"/>
            <p:cNvSpPr/>
            <p:nvPr/>
          </p:nvSpPr>
          <p:spPr>
            <a:xfrm>
              <a:off x="4027319" y="3429000"/>
              <a:ext cx="1336769" cy="711200"/>
            </a:xfrm>
            <a:custGeom>
              <a:avLst/>
              <a:gdLst>
                <a:gd name="connsiteX0" fmla="*/ 772271 w 1336769"/>
                <a:gd name="connsiteY0" fmla="*/ 0 h 711200"/>
                <a:gd name="connsiteX1" fmla="*/ 1300591 w 1336769"/>
                <a:gd name="connsiteY1" fmla="*/ 50800 h 711200"/>
                <a:gd name="connsiteX2" fmla="*/ 1168511 w 1336769"/>
                <a:gd name="connsiteY2" fmla="*/ 284480 h 711200"/>
                <a:gd name="connsiteX3" fmla="*/ 193151 w 1336769"/>
                <a:gd name="connsiteY3" fmla="*/ 558800 h 711200"/>
                <a:gd name="connsiteX4" fmla="*/ 111 w 1336769"/>
                <a:gd name="connsiteY4" fmla="*/ 7112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6769" h="711200">
                  <a:moveTo>
                    <a:pt x="772271" y="0"/>
                  </a:moveTo>
                  <a:cubicBezTo>
                    <a:pt x="1003411" y="1693"/>
                    <a:pt x="1234551" y="3387"/>
                    <a:pt x="1300591" y="50800"/>
                  </a:cubicBezTo>
                  <a:cubicBezTo>
                    <a:pt x="1366631" y="98213"/>
                    <a:pt x="1353084" y="199813"/>
                    <a:pt x="1168511" y="284480"/>
                  </a:cubicBezTo>
                  <a:cubicBezTo>
                    <a:pt x="983938" y="369147"/>
                    <a:pt x="387884" y="487680"/>
                    <a:pt x="193151" y="558800"/>
                  </a:cubicBezTo>
                  <a:cubicBezTo>
                    <a:pt x="-1582" y="629920"/>
                    <a:pt x="-736" y="670560"/>
                    <a:pt x="111" y="71120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372633" y="4550052"/>
              <a:ext cx="154401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(a) </a:t>
              </a:r>
              <a:r>
                <a:rPr lang="ko-KR" altLang="en-US" sz="1200" dirty="0" err="1" smtClean="0"/>
                <a:t>반복문</a:t>
              </a:r>
              <a:r>
                <a:rPr lang="ko-KR" altLang="en-US" sz="1200" dirty="0" smtClean="0"/>
                <a:t> 벗어나기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847306" y="4556206"/>
              <a:ext cx="321348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/>
                <a:t>(b) </a:t>
              </a:r>
              <a:r>
                <a:rPr lang="ko-KR" altLang="en-US" sz="1200" dirty="0" smtClean="0"/>
                <a:t>중첩 </a:t>
              </a:r>
              <a:r>
                <a:rPr lang="ko-KR" altLang="en-US" sz="1200" dirty="0"/>
                <a:t>반복에서 </a:t>
              </a:r>
              <a:r>
                <a:rPr lang="ko-KR" altLang="en-US" sz="1200" dirty="0" smtClean="0"/>
                <a:t>현재 </a:t>
              </a:r>
              <a:r>
                <a:rPr lang="ko-KR" altLang="en-US" sz="1200" dirty="0" err="1" smtClean="0"/>
                <a:t>반복문만</a:t>
              </a:r>
              <a:r>
                <a:rPr lang="ko-KR" altLang="en-US" sz="1200" dirty="0" smtClean="0"/>
                <a:t> 벗어남</a:t>
              </a:r>
              <a:endParaRPr lang="ko-KR" altLang="en-US" sz="1200" dirty="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923929" y="2924944"/>
              <a:ext cx="1656184" cy="1080120"/>
            </a:xfrm>
            <a:prstGeom prst="roundRect">
              <a:avLst/>
            </a:prstGeom>
            <a:noFill/>
            <a:ln w="9525">
              <a:solidFill>
                <a:srgbClr val="66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 18"/>
            <p:cNvSpPr/>
            <p:nvPr/>
          </p:nvSpPr>
          <p:spPr>
            <a:xfrm flipH="1">
              <a:off x="3523263" y="2821175"/>
              <a:ext cx="400667" cy="1469505"/>
            </a:xfrm>
            <a:custGeom>
              <a:avLst/>
              <a:gdLst>
                <a:gd name="connsiteX0" fmla="*/ 0 w 2062917"/>
                <a:gd name="connsiteY0" fmla="*/ 1568306 h 1568423"/>
                <a:gd name="connsiteX1" fmla="*/ 1767840 w 2062917"/>
                <a:gd name="connsiteY1" fmla="*/ 1395586 h 1568423"/>
                <a:gd name="connsiteX2" fmla="*/ 2042160 w 2062917"/>
                <a:gd name="connsiteY2" fmla="*/ 521826 h 1568423"/>
                <a:gd name="connsiteX3" fmla="*/ 1554480 w 2062917"/>
                <a:gd name="connsiteY3" fmla="*/ 64626 h 1568423"/>
                <a:gd name="connsiteX4" fmla="*/ 579120 w 2062917"/>
                <a:gd name="connsiteY4" fmla="*/ 13826 h 1568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2917" h="1568423">
                  <a:moveTo>
                    <a:pt x="0" y="1568306"/>
                  </a:moveTo>
                  <a:cubicBezTo>
                    <a:pt x="713740" y="1569152"/>
                    <a:pt x="1427480" y="1569999"/>
                    <a:pt x="1767840" y="1395586"/>
                  </a:cubicBezTo>
                  <a:cubicBezTo>
                    <a:pt x="2108200" y="1221173"/>
                    <a:pt x="2077720" y="743653"/>
                    <a:pt x="2042160" y="521826"/>
                  </a:cubicBezTo>
                  <a:cubicBezTo>
                    <a:pt x="2006600" y="299999"/>
                    <a:pt x="1798320" y="149293"/>
                    <a:pt x="1554480" y="64626"/>
                  </a:cubicBezTo>
                  <a:cubicBezTo>
                    <a:pt x="1310640" y="-20041"/>
                    <a:pt x="944880" y="-3108"/>
                    <a:pt x="579120" y="13826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사각형 설명선 19"/>
            <p:cNvSpPr/>
            <p:nvPr/>
          </p:nvSpPr>
          <p:spPr>
            <a:xfrm>
              <a:off x="5724128" y="3380159"/>
              <a:ext cx="1442412" cy="272415"/>
            </a:xfrm>
            <a:prstGeom prst="wedgeRoundRectCallout">
              <a:avLst>
                <a:gd name="adj1" fmla="val -60982"/>
                <a:gd name="adj2" fmla="val 1401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ko-KR" altLang="en-US" sz="1000" dirty="0"/>
                <a:t>현재 </a:t>
              </a:r>
              <a:r>
                <a:rPr lang="ko-KR" altLang="en-US" sz="1000" dirty="0" err="1"/>
                <a:t>반복문만</a:t>
              </a:r>
              <a:r>
                <a:rPr lang="ko-KR" altLang="en-US" sz="1000" dirty="0"/>
                <a:t> 벗어남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331640" y="5199181"/>
            <a:ext cx="6912768" cy="1197929"/>
            <a:chOff x="1043608" y="2780928"/>
            <a:chExt cx="6912768" cy="1197929"/>
          </a:xfrm>
        </p:grpSpPr>
        <p:sp>
          <p:nvSpPr>
            <p:cNvPr id="17" name="직사각형 16"/>
            <p:cNvSpPr/>
            <p:nvPr/>
          </p:nvSpPr>
          <p:spPr>
            <a:xfrm>
              <a:off x="1043608" y="2809306"/>
              <a:ext cx="3024336" cy="116955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dirty="0"/>
                <a:t>for(</a:t>
              </a:r>
              <a:r>
                <a:rPr lang="ko-KR" altLang="en-US" sz="1400" dirty="0" err="1"/>
                <a:t>초기문</a:t>
              </a:r>
              <a:r>
                <a:rPr lang="en-US" altLang="ko-KR" sz="1400" dirty="0"/>
                <a:t>; </a:t>
              </a:r>
              <a:r>
                <a:rPr lang="ko-KR" altLang="en-US" sz="1400" dirty="0" err="1"/>
                <a:t>조건식</a:t>
              </a:r>
              <a:r>
                <a:rPr lang="en-US" altLang="ko-KR" sz="1400" dirty="0"/>
                <a:t>; </a:t>
              </a:r>
              <a:r>
                <a:rPr lang="ko-KR" altLang="en-US" sz="1400" b="1" dirty="0"/>
                <a:t>반복 후 작업</a:t>
              </a:r>
              <a:r>
                <a:rPr lang="en-US" altLang="ko-KR" sz="1400" dirty="0"/>
                <a:t>) {</a:t>
              </a:r>
            </a:p>
            <a:p>
              <a:pPr defTabSz="180000"/>
              <a:r>
                <a:rPr lang="en-US" altLang="ko-KR" sz="1400" dirty="0" smtClean="0"/>
                <a:t>	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continue</a:t>
              </a:r>
              <a:r>
                <a:rPr lang="en-US" altLang="ko-KR" sz="1400" dirty="0"/>
                <a:t>;</a:t>
              </a:r>
            </a:p>
            <a:p>
              <a:pPr defTabSz="180000"/>
              <a:r>
                <a:rPr lang="en-US" altLang="ko-KR" sz="1400" dirty="0" smtClean="0"/>
                <a:t>	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55976" y="2780929"/>
              <a:ext cx="1728192" cy="116955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dirty="0"/>
                <a:t>while(</a:t>
              </a:r>
              <a:r>
                <a:rPr lang="ko-KR" altLang="en-US" sz="1400" b="1" dirty="0" err="1"/>
                <a:t>조건식</a:t>
              </a:r>
              <a:r>
                <a:rPr lang="en-US" altLang="ko-KR" sz="1400" dirty="0"/>
                <a:t>) {</a:t>
              </a:r>
            </a:p>
            <a:p>
              <a:pPr defTabSz="180000"/>
              <a:r>
                <a:rPr lang="en-US" altLang="ko-KR" sz="1400" dirty="0" smtClean="0"/>
                <a:t>	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continue</a:t>
              </a:r>
              <a:r>
                <a:rPr lang="en-US" altLang="ko-KR" sz="1400" dirty="0"/>
                <a:t>;</a:t>
              </a:r>
            </a:p>
            <a:p>
              <a:pPr defTabSz="180000"/>
              <a:r>
                <a:rPr lang="en-US" altLang="ko-KR" sz="1400" dirty="0" smtClean="0"/>
                <a:t>	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300192" y="2780928"/>
              <a:ext cx="1656184" cy="116955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accent1"/>
              </a:solidFill>
              <a:headEnd type="none" w="med" len="med"/>
              <a:tailEnd type="triangle" w="med" len="med"/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dirty="0"/>
                <a:t>do {</a:t>
              </a:r>
            </a:p>
            <a:p>
              <a:pPr defTabSz="180000"/>
              <a:r>
                <a:rPr lang="en-US" altLang="ko-KR" sz="1400" dirty="0" smtClean="0"/>
                <a:t>	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continue</a:t>
              </a:r>
              <a:r>
                <a:rPr lang="en-US" altLang="ko-KR" sz="1400" dirty="0"/>
                <a:t>;</a:t>
              </a:r>
            </a:p>
            <a:p>
              <a:pPr defTabSz="180000"/>
              <a:r>
                <a:rPr lang="en-US" altLang="ko-KR" sz="1400" dirty="0" smtClean="0"/>
                <a:t>	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/>
                <a:t>} while(</a:t>
              </a:r>
              <a:r>
                <a:rPr lang="ko-KR" altLang="en-US" sz="1400" b="1" dirty="0" err="1"/>
                <a:t>조건식</a:t>
              </a:r>
              <a:r>
                <a:rPr lang="en-US" altLang="ko-KR" sz="1400" dirty="0"/>
                <a:t>);</a:t>
              </a:r>
              <a:endParaRPr lang="ko-KR" altLang="en-US" sz="1400" dirty="0"/>
            </a:p>
          </p:txBody>
        </p:sp>
        <p:sp>
          <p:nvSpPr>
            <p:cNvPr id="23" name="자유형 22"/>
            <p:cNvSpPr/>
            <p:nvPr/>
          </p:nvSpPr>
          <p:spPr>
            <a:xfrm>
              <a:off x="2171184" y="3113962"/>
              <a:ext cx="1032664" cy="304264"/>
            </a:xfrm>
            <a:custGeom>
              <a:avLst/>
              <a:gdLst>
                <a:gd name="connsiteX0" fmla="*/ 0 w 782320"/>
                <a:gd name="connsiteY0" fmla="*/ 284480 h 304264"/>
                <a:gd name="connsiteX1" fmla="*/ 558800 w 782320"/>
                <a:gd name="connsiteY1" fmla="*/ 274320 h 304264"/>
                <a:gd name="connsiteX2" fmla="*/ 782320 w 782320"/>
                <a:gd name="connsiteY2" fmla="*/ 0 h 30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2320" h="304264">
                  <a:moveTo>
                    <a:pt x="0" y="284480"/>
                  </a:moveTo>
                  <a:cubicBezTo>
                    <a:pt x="214206" y="303106"/>
                    <a:pt x="428413" y="321733"/>
                    <a:pt x="558800" y="274320"/>
                  </a:cubicBezTo>
                  <a:cubicBezTo>
                    <a:pt x="689187" y="226907"/>
                    <a:pt x="735753" y="113453"/>
                    <a:pt x="782320" y="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234711" y="3378122"/>
              <a:ext cx="248089" cy="345440"/>
            </a:xfrm>
            <a:custGeom>
              <a:avLst/>
              <a:gdLst>
                <a:gd name="connsiteX0" fmla="*/ 94826 w 248089"/>
                <a:gd name="connsiteY0" fmla="*/ 0 h 345440"/>
                <a:gd name="connsiteX1" fmla="*/ 247226 w 248089"/>
                <a:gd name="connsiteY1" fmla="*/ 132080 h 345440"/>
                <a:gd name="connsiteX2" fmla="*/ 33866 w 248089"/>
                <a:gd name="connsiteY2" fmla="*/ 274320 h 345440"/>
                <a:gd name="connsiteX3" fmla="*/ 3386 w 248089"/>
                <a:gd name="connsiteY3" fmla="*/ 345440 h 345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089" h="345440">
                  <a:moveTo>
                    <a:pt x="94826" y="0"/>
                  </a:moveTo>
                  <a:cubicBezTo>
                    <a:pt x="176106" y="43180"/>
                    <a:pt x="257386" y="86360"/>
                    <a:pt x="247226" y="132080"/>
                  </a:cubicBezTo>
                  <a:cubicBezTo>
                    <a:pt x="237066" y="177800"/>
                    <a:pt x="74506" y="238760"/>
                    <a:pt x="33866" y="274320"/>
                  </a:cubicBezTo>
                  <a:cubicBezTo>
                    <a:pt x="-6774" y="309880"/>
                    <a:pt x="-1694" y="327660"/>
                    <a:pt x="3386" y="34544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자유형 24"/>
            <p:cNvSpPr/>
            <p:nvPr/>
          </p:nvSpPr>
          <p:spPr>
            <a:xfrm>
              <a:off x="5249664" y="3022521"/>
              <a:ext cx="305831" cy="343183"/>
            </a:xfrm>
            <a:custGeom>
              <a:avLst/>
              <a:gdLst>
                <a:gd name="connsiteX0" fmla="*/ 132080 w 305831"/>
                <a:gd name="connsiteY0" fmla="*/ 355600 h 355600"/>
                <a:gd name="connsiteX1" fmla="*/ 304800 w 305831"/>
                <a:gd name="connsiteY1" fmla="*/ 223520 h 355600"/>
                <a:gd name="connsiteX2" fmla="*/ 60960 w 305831"/>
                <a:gd name="connsiteY2" fmla="*/ 152400 h 355600"/>
                <a:gd name="connsiteX3" fmla="*/ 0 w 305831"/>
                <a:gd name="connsiteY3" fmla="*/ 0 h 35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831" h="355600">
                  <a:moveTo>
                    <a:pt x="132080" y="355600"/>
                  </a:moveTo>
                  <a:cubicBezTo>
                    <a:pt x="224366" y="306493"/>
                    <a:pt x="316653" y="257387"/>
                    <a:pt x="304800" y="223520"/>
                  </a:cubicBezTo>
                  <a:cubicBezTo>
                    <a:pt x="292947" y="189653"/>
                    <a:pt x="111760" y="189653"/>
                    <a:pt x="60960" y="152400"/>
                  </a:cubicBezTo>
                  <a:cubicBezTo>
                    <a:pt x="10160" y="115147"/>
                    <a:pt x="5080" y="57573"/>
                    <a:pt x="0" y="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987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-20 </a:t>
            </a:r>
            <a:r>
              <a:rPr lang="en-US" altLang="ko-KR" dirty="0"/>
              <a:t>break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39552" y="1484784"/>
            <a:ext cx="5206011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&lt;title&gt;break </a:t>
            </a:r>
            <a:r>
              <a:rPr lang="ko-KR" altLang="en-US" sz="1400" dirty="0" smtClean="0"/>
              <a:t>문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&lt;h3&gt;1</a:t>
            </a:r>
            <a:r>
              <a:rPr lang="ko-KR" altLang="en-US" sz="1400" dirty="0"/>
              <a:t>에서 얼마까지 </a:t>
            </a:r>
            <a:r>
              <a:rPr lang="ko-KR" altLang="en-US" sz="1400" dirty="0" smtClean="0"/>
              <a:t>더해야 </a:t>
            </a:r>
            <a:r>
              <a:rPr lang="en-US" altLang="ko-KR" sz="1400" dirty="0" smtClean="0"/>
              <a:t>3000</a:t>
            </a:r>
            <a:r>
              <a:rPr lang="ko-KR" altLang="en-US" sz="1400" dirty="0"/>
              <a:t>을</a:t>
            </a:r>
            <a:r>
              <a:rPr lang="ko-KR" altLang="en-US" sz="1400" dirty="0" smtClean="0"/>
              <a:t> 넘는가</a:t>
            </a:r>
            <a:r>
              <a:rPr lang="en-US" altLang="ko-KR" sz="1400" dirty="0" smtClean="0"/>
              <a:t>?&lt;/</a:t>
            </a:r>
            <a:r>
              <a:rPr lang="en-US" altLang="ko-KR" sz="1400" dirty="0"/>
              <a:t>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=0, sum=0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b="1" dirty="0" smtClean="0"/>
              <a:t>	while(true</a:t>
            </a:r>
            <a:r>
              <a:rPr lang="en-US" altLang="ko-KR" sz="1400" b="1" dirty="0"/>
              <a:t>) { </a:t>
            </a:r>
            <a:r>
              <a:rPr lang="en-US" altLang="ko-KR" sz="1400" dirty="0"/>
              <a:t>// </a:t>
            </a:r>
            <a:r>
              <a:rPr lang="ko-KR" altLang="en-US" sz="1400" dirty="0"/>
              <a:t>무한 </a:t>
            </a:r>
            <a:r>
              <a:rPr lang="ko-KR" altLang="en-US" sz="1400" dirty="0" smtClean="0"/>
              <a:t>반</a:t>
            </a:r>
            <a:r>
              <a:rPr lang="ko-KR" altLang="en-US" sz="1400" dirty="0"/>
              <a:t>복</a:t>
            </a:r>
          </a:p>
          <a:p>
            <a:pPr defTabSz="180000"/>
            <a:r>
              <a:rPr lang="en-US" altLang="ko-KR" sz="1400" dirty="0" smtClean="0"/>
              <a:t>		sum </a:t>
            </a:r>
            <a:r>
              <a:rPr lang="en-US" altLang="ko-KR" sz="1400" dirty="0"/>
              <a:t>+=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	if(sum </a:t>
            </a:r>
            <a:r>
              <a:rPr lang="en-US" altLang="ko-KR" sz="1400" dirty="0"/>
              <a:t>&gt; 3000)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b="1" dirty="0" smtClean="0"/>
              <a:t>break</a:t>
            </a:r>
            <a:r>
              <a:rPr lang="en-US" altLang="ko-KR" sz="1400" b="1" dirty="0"/>
              <a:t>; </a:t>
            </a:r>
            <a:r>
              <a:rPr lang="en-US" altLang="ko-KR" sz="1400" dirty="0"/>
              <a:t>// </a:t>
            </a:r>
            <a:r>
              <a:rPr lang="ko-KR" altLang="en-US" sz="1400" dirty="0"/>
              <a:t>합이 </a:t>
            </a:r>
            <a:r>
              <a:rPr lang="en-US" altLang="ko-KR" sz="1400" dirty="0"/>
              <a:t>3000</a:t>
            </a:r>
            <a:r>
              <a:rPr lang="ko-KR" altLang="en-US" sz="1400" dirty="0"/>
              <a:t>보다 큼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반복문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벗어남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</a:t>
            </a:r>
            <a:r>
              <a:rPr lang="en-US" altLang="ko-KR" sz="1400" dirty="0"/>
              <a:t>++;</a:t>
            </a:r>
          </a:p>
          <a:p>
            <a:pPr defTabSz="180000"/>
            <a:r>
              <a:rPr lang="en-US" altLang="ko-KR" sz="1400" b="1" dirty="0" smtClean="0"/>
              <a:t>	}</a:t>
            </a:r>
            <a:endParaRPr lang="en-US" altLang="ko-KR" sz="1400" b="1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+ "</a:t>
            </a:r>
            <a:r>
              <a:rPr lang="ko-KR" altLang="en-US" sz="1400" dirty="0"/>
              <a:t>까지 더하면 </a:t>
            </a:r>
            <a:r>
              <a:rPr lang="en-US" altLang="ko-KR" sz="1400" dirty="0" smtClean="0"/>
              <a:t>3000</a:t>
            </a:r>
            <a:r>
              <a:rPr lang="ko-KR" altLang="en-US" sz="1400" dirty="0" smtClean="0"/>
              <a:t>을 넘음 </a:t>
            </a:r>
            <a:r>
              <a:rPr lang="en-US" altLang="ko-KR" sz="1400" dirty="0"/>
              <a:t>: "</a:t>
            </a:r>
            <a:r>
              <a:rPr lang="ko-KR" altLang="en-US" sz="1400" dirty="0"/>
              <a:t> </a:t>
            </a:r>
            <a:r>
              <a:rPr lang="en-US" altLang="ko-KR" sz="1400" dirty="0"/>
              <a:t>+ sum);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223" y="1484784"/>
            <a:ext cx="2863205" cy="2220575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28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-21 </a:t>
            </a:r>
            <a:r>
              <a:rPr lang="en-US" altLang="ko-KR" dirty="0"/>
              <a:t>continue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11560" y="1772816"/>
            <a:ext cx="4680520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&lt;title&gt;continue </a:t>
            </a:r>
            <a:r>
              <a:rPr lang="ko-KR" altLang="en-US" sz="1400" dirty="0" smtClean="0"/>
              <a:t>문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&lt;h3&gt;3</a:t>
            </a:r>
            <a:r>
              <a:rPr lang="ko-KR" altLang="en-US" sz="1400" dirty="0"/>
              <a:t>으로 나눈 나머지가 </a:t>
            </a:r>
            <a:r>
              <a:rPr lang="en-US" altLang="ko-KR" sz="1400" dirty="0"/>
              <a:t>1</a:t>
            </a:r>
            <a:r>
              <a:rPr lang="ko-KR" altLang="en-US" sz="1400" dirty="0"/>
              <a:t>인 수만 더하기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sum=0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for(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=1</a:t>
            </a:r>
            <a:r>
              <a:rPr lang="en-US" altLang="ko-KR" sz="1400" dirty="0"/>
              <a:t>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&lt;=10;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 </a:t>
            </a:r>
            <a:r>
              <a:rPr lang="en-US" altLang="ko-KR" sz="1400" dirty="0" smtClean="0"/>
              <a:t>{ // </a:t>
            </a:r>
            <a:r>
              <a:rPr lang="en-US" altLang="ko-KR" sz="1400" dirty="0" err="1" smtClean="0"/>
              <a:t>i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에서 </a:t>
            </a:r>
            <a:r>
              <a:rPr lang="en-US" altLang="ko-KR" sz="1400" dirty="0" smtClean="0"/>
              <a:t>10</a:t>
            </a:r>
            <a:r>
              <a:rPr lang="ko-KR" altLang="en-US" sz="1400" dirty="0" smtClean="0"/>
              <a:t>까지 반복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if(i%3 </a:t>
            </a:r>
            <a:r>
              <a:rPr lang="en-US" altLang="ko-KR" sz="1400" b="1" dirty="0"/>
              <a:t>!= 1) </a:t>
            </a:r>
            <a:r>
              <a:rPr lang="en-US" altLang="ko-KR" sz="1400" dirty="0"/>
              <a:t>// 3</a:t>
            </a:r>
            <a:r>
              <a:rPr lang="ko-KR" altLang="en-US" sz="1400" dirty="0"/>
              <a:t>으로 나눈 나머지가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이 아닌 </a:t>
            </a:r>
            <a:r>
              <a:rPr lang="ko-KR" altLang="en-US" sz="1400" dirty="0"/>
              <a:t>경우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b="1" dirty="0" smtClean="0"/>
              <a:t>continue</a:t>
            </a:r>
            <a:r>
              <a:rPr lang="en-US" altLang="ko-KR" sz="1400" b="1" dirty="0"/>
              <a:t>; </a:t>
            </a:r>
            <a:r>
              <a:rPr lang="en-US" altLang="ko-KR" sz="1400" dirty="0"/>
              <a:t>// </a:t>
            </a:r>
            <a:r>
              <a:rPr lang="ko-KR" altLang="en-US" sz="1400" dirty="0"/>
              <a:t>다음 반복으로 점프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 </a:t>
            </a:r>
            <a:r>
              <a:rPr lang="ko-KR" altLang="en-US" sz="1400" dirty="0"/>
              <a:t>코드로</a:t>
            </a:r>
            <a:r>
              <a:rPr lang="en-US" altLang="ko-KR" sz="1400" dirty="0"/>
              <a:t>)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+ " </a:t>
            </a:r>
            <a:r>
              <a:rPr lang="en-US" altLang="ko-KR" sz="1400" dirty="0" smtClean="0"/>
              <a:t>");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sum </a:t>
            </a:r>
            <a:r>
              <a:rPr lang="en-US" altLang="ko-KR" sz="1400" dirty="0"/>
              <a:t>+= </a:t>
            </a:r>
            <a:r>
              <a:rPr lang="en-US" altLang="ko-KR" sz="1400" dirty="0" err="1"/>
              <a:t>i</a:t>
            </a:r>
            <a:r>
              <a:rPr lang="en-US" altLang="ko-KR" sz="1400" dirty="0" smtClean="0"/>
              <a:t>;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("</a:t>
            </a:r>
            <a:r>
              <a:rPr lang="ko-KR" altLang="en-US" sz="1400" dirty="0" smtClean="0"/>
              <a:t>합은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sum);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2132856"/>
            <a:ext cx="3045689" cy="2588121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73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함수란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목적을 가지고 작성된 코드 블록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 </a:t>
            </a:r>
            <a:r>
              <a:rPr lang="ko-KR" altLang="en-US" dirty="0"/>
              <a:t>전달받아 처리한 후 </a:t>
            </a:r>
            <a:r>
              <a:rPr lang="ko-KR" altLang="en-US" dirty="0" smtClean="0"/>
              <a:t>결과를 돌려주는</a:t>
            </a:r>
            <a:r>
              <a:rPr lang="en-US" altLang="ko-KR" dirty="0" smtClean="0"/>
              <a:t> </a:t>
            </a:r>
            <a:r>
              <a:rPr lang="ko-KR" altLang="en-US" dirty="0"/>
              <a:t>코드 </a:t>
            </a:r>
            <a:r>
              <a:rPr lang="ko-KR" altLang="en-US" dirty="0" smtClean="0"/>
              <a:t>블록</a:t>
            </a:r>
            <a:endParaRPr lang="en-US" altLang="ko-KR" dirty="0" smtClean="0"/>
          </a:p>
          <a:p>
            <a:r>
              <a:rPr lang="ko-KR" altLang="en-US" dirty="0" smtClean="0"/>
              <a:t>함수 개념</a:t>
            </a:r>
            <a:endParaRPr lang="ko-KR" altLang="en-US" dirty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691680" y="3251561"/>
            <a:ext cx="4392488" cy="3096344"/>
            <a:chOff x="2483768" y="1844823"/>
            <a:chExt cx="3539208" cy="2486961"/>
          </a:xfrm>
        </p:grpSpPr>
        <p:pic>
          <p:nvPicPr>
            <p:cNvPr id="6145" name="_x273410552" descr="EMB0000265ca63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3768" y="1844823"/>
              <a:ext cx="3539208" cy="2486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모서리가 둥근 사각형 설명선 4"/>
            <p:cNvSpPr/>
            <p:nvPr/>
          </p:nvSpPr>
          <p:spPr>
            <a:xfrm>
              <a:off x="2951820" y="1969552"/>
              <a:ext cx="1080120" cy="432048"/>
            </a:xfrm>
            <a:prstGeom prst="wedgeRoundRectCallou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</a:rPr>
                <a:t>애더야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더하기 부탁해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64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함수의 구성과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호출</a:t>
            </a:r>
            <a:endParaRPr lang="ko-KR" altLang="en-US" dirty="0"/>
          </a:p>
        </p:txBody>
      </p:sp>
      <p:sp>
        <p:nvSpPr>
          <p:cNvPr id="18" name="내용 개체 틀 17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함수의 구성</a:t>
            </a:r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함수 호출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함수의 코드 실행 요청</a:t>
            </a:r>
            <a:endParaRPr lang="ko-KR" altLang="en-US" sz="1800" dirty="0"/>
          </a:p>
        </p:txBody>
      </p:sp>
      <p:grpSp>
        <p:nvGrpSpPr>
          <p:cNvPr id="22" name="그룹 21"/>
          <p:cNvGrpSpPr/>
          <p:nvPr/>
        </p:nvGrpSpPr>
        <p:grpSpPr>
          <a:xfrm>
            <a:off x="5043276" y="1370498"/>
            <a:ext cx="3363025" cy="2453242"/>
            <a:chOff x="5043276" y="1370498"/>
            <a:chExt cx="3363025" cy="2453242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135618" y="1917544"/>
              <a:ext cx="3270683" cy="1505015"/>
            </a:xfrm>
            <a:prstGeom prst="roundRect">
              <a:avLst>
                <a:gd name="adj" fmla="val 2010"/>
              </a:avLst>
            </a:prstGeom>
            <a:ln>
              <a:solidFill>
                <a:schemeClr val="accent1"/>
              </a:solidFill>
            </a:ln>
          </p:spPr>
          <p:txBody>
            <a:bodyPr wrap="square">
              <a:noAutofit/>
            </a:bodyPr>
            <a:lstStyle/>
            <a:p>
              <a:pPr defTabSz="180000" fontAlgn="base" latinLnBrk="0"/>
              <a:r>
                <a:rPr lang="en-US" altLang="ko-KR" b="1" dirty="0">
                  <a:solidFill>
                    <a:srgbClr val="C00000"/>
                  </a:solidFill>
                </a:rPr>
                <a:t>function</a:t>
              </a:r>
              <a:r>
                <a:rPr lang="en-US" altLang="ko-KR" dirty="0"/>
                <a:t> </a:t>
              </a:r>
              <a:r>
                <a:rPr lang="en-US" altLang="ko-KR" b="1" dirty="0" smtClean="0">
                  <a:solidFill>
                    <a:srgbClr val="0070C0"/>
                  </a:solidFill>
                </a:rPr>
                <a:t>adder </a:t>
              </a:r>
              <a:r>
                <a:rPr lang="en-US" altLang="ko-KR" dirty="0" smtClean="0"/>
                <a:t>( </a:t>
              </a:r>
              <a:r>
                <a:rPr lang="en-US" altLang="ko-KR" b="1" dirty="0" smtClean="0">
                  <a:solidFill>
                    <a:srgbClr val="FF5B5B"/>
                  </a:solidFill>
                </a:rPr>
                <a:t>a</a:t>
              </a:r>
              <a:r>
                <a:rPr lang="en-US" altLang="ko-KR" dirty="0"/>
                <a:t>, </a:t>
              </a:r>
              <a:r>
                <a:rPr lang="en-US" altLang="ko-KR" dirty="0" smtClean="0"/>
                <a:t> </a:t>
              </a:r>
              <a:r>
                <a:rPr lang="en-US" altLang="ko-KR" b="1" dirty="0" smtClean="0">
                  <a:solidFill>
                    <a:srgbClr val="FF5B5B"/>
                  </a:solidFill>
                </a:rPr>
                <a:t>b</a:t>
              </a:r>
              <a:r>
                <a:rPr lang="en-US" altLang="ko-KR" dirty="0" smtClean="0">
                  <a:solidFill>
                    <a:srgbClr val="FF0000"/>
                  </a:solidFill>
                </a:rPr>
                <a:t> </a:t>
              </a:r>
              <a:r>
                <a:rPr lang="en-US" altLang="ko-KR" dirty="0" smtClean="0"/>
                <a:t>) {</a:t>
              </a:r>
            </a:p>
            <a:p>
              <a:pPr defTabSz="180000" fontAlgn="base" latinLnBrk="0"/>
              <a:r>
                <a:rPr lang="en-US" altLang="ko-KR" dirty="0"/>
                <a:t>	</a:t>
              </a:r>
              <a:r>
                <a:rPr lang="en-US" altLang="ko-KR" dirty="0" err="1"/>
                <a:t>var</a:t>
              </a:r>
              <a:r>
                <a:rPr lang="en-US" altLang="ko-KR" dirty="0"/>
                <a:t> sum;</a:t>
              </a:r>
            </a:p>
            <a:p>
              <a:pPr defTabSz="180000" fontAlgn="base" latinLnBrk="0"/>
              <a:r>
                <a:rPr lang="en-US" altLang="ko-KR" dirty="0"/>
                <a:t>	sum = </a:t>
              </a:r>
              <a:r>
                <a:rPr lang="en-US" altLang="ko-KR" dirty="0">
                  <a:solidFill>
                    <a:srgbClr val="FF5B5B"/>
                  </a:solidFill>
                </a:rPr>
                <a:t>a</a:t>
              </a:r>
              <a:r>
                <a:rPr lang="en-US" altLang="ko-KR" dirty="0"/>
                <a:t> + </a:t>
              </a:r>
              <a:r>
                <a:rPr lang="en-US" altLang="ko-KR" dirty="0">
                  <a:solidFill>
                    <a:srgbClr val="FF5B5B"/>
                  </a:solidFill>
                </a:rPr>
                <a:t>b</a:t>
              </a:r>
              <a:r>
                <a:rPr lang="en-US" altLang="ko-KR" dirty="0"/>
                <a:t>;</a:t>
              </a:r>
            </a:p>
            <a:p>
              <a:pPr defTabSz="180000" fontAlgn="base" latinLnBrk="0"/>
              <a:r>
                <a:rPr lang="en-US" altLang="ko-KR" dirty="0"/>
                <a:t>	</a:t>
              </a:r>
              <a:r>
                <a:rPr lang="en-US" altLang="ko-KR" b="1" dirty="0">
                  <a:solidFill>
                    <a:srgbClr val="C00000"/>
                  </a:solidFill>
                </a:rPr>
                <a:t>return</a:t>
              </a:r>
              <a:r>
                <a:rPr lang="en-US" altLang="ko-KR" dirty="0"/>
                <a:t> </a:t>
              </a:r>
              <a:r>
                <a:rPr lang="en-US" altLang="ko-KR" dirty="0">
                  <a:solidFill>
                    <a:srgbClr val="7030A0"/>
                  </a:solidFill>
                </a:rPr>
                <a:t>sum</a:t>
              </a:r>
              <a:r>
                <a:rPr lang="en-US" altLang="ko-KR" dirty="0"/>
                <a:t>; </a:t>
              </a:r>
              <a:r>
                <a:rPr lang="en-US" altLang="ko-KR" dirty="0">
                  <a:solidFill>
                    <a:srgbClr val="00B050"/>
                  </a:solidFill>
                </a:rPr>
                <a:t>// </a:t>
              </a:r>
              <a:r>
                <a:rPr lang="ko-KR" altLang="en-US" dirty="0">
                  <a:solidFill>
                    <a:srgbClr val="00B050"/>
                  </a:solidFill>
                </a:rPr>
                <a:t>덧셈 합 리턴</a:t>
              </a:r>
            </a:p>
            <a:p>
              <a:pPr defTabSz="180000" fontAlgn="base" latinLnBrk="0"/>
              <a:r>
                <a:rPr lang="en-US" altLang="ko-KR" dirty="0"/>
                <a:t>}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43276" y="1385510"/>
              <a:ext cx="7425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함수 선언</a:t>
              </a:r>
              <a:endParaRPr lang="en-US" altLang="ko-KR" sz="1000" dirty="0" smtClean="0"/>
            </a:p>
          </p:txBody>
        </p:sp>
        <p:sp>
          <p:nvSpPr>
            <p:cNvPr id="10" name="자유형 9"/>
            <p:cNvSpPr/>
            <p:nvPr/>
          </p:nvSpPr>
          <p:spPr>
            <a:xfrm flipH="1">
              <a:off x="7126927" y="1616719"/>
              <a:ext cx="271262" cy="437367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 flipH="1">
              <a:off x="7014777" y="1379894"/>
              <a:ext cx="8154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매개 변수 </a:t>
              </a:r>
              <a:endParaRPr lang="ko-KR" altLang="en-US" sz="1000" dirty="0"/>
            </a:p>
          </p:txBody>
        </p:sp>
        <p:sp>
          <p:nvSpPr>
            <p:cNvPr id="20" name="자유형 19"/>
            <p:cNvSpPr/>
            <p:nvPr/>
          </p:nvSpPr>
          <p:spPr>
            <a:xfrm>
              <a:off x="7398188" y="1626771"/>
              <a:ext cx="114381" cy="393447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 22"/>
            <p:cNvSpPr/>
            <p:nvPr/>
          </p:nvSpPr>
          <p:spPr>
            <a:xfrm flipH="1">
              <a:off x="5544130" y="3071891"/>
              <a:ext cx="45719" cy="480378"/>
            </a:xfrm>
            <a:custGeom>
              <a:avLst/>
              <a:gdLst>
                <a:gd name="connsiteX0" fmla="*/ 0 w 584200"/>
                <a:gd name="connsiteY0" fmla="*/ 423333 h 423333"/>
                <a:gd name="connsiteX1" fmla="*/ 186267 w 584200"/>
                <a:gd name="connsiteY1" fmla="*/ 93133 h 423333"/>
                <a:gd name="connsiteX2" fmla="*/ 584200 w 584200"/>
                <a:gd name="connsiteY2" fmla="*/ 0 h 423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4200" h="423333">
                  <a:moveTo>
                    <a:pt x="0" y="423333"/>
                  </a:moveTo>
                  <a:cubicBezTo>
                    <a:pt x="44450" y="293510"/>
                    <a:pt x="88900" y="163688"/>
                    <a:pt x="186267" y="93133"/>
                  </a:cubicBezTo>
                  <a:cubicBezTo>
                    <a:pt x="283634" y="22578"/>
                    <a:pt x="433917" y="11289"/>
                    <a:pt x="584200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167024" y="3577519"/>
              <a:ext cx="9062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반환 키워드</a:t>
              </a:r>
              <a:endParaRPr lang="ko-KR" altLang="en-US" sz="1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43285" y="3576447"/>
              <a:ext cx="6142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반환 값</a:t>
              </a:r>
              <a:endParaRPr lang="ko-KR" altLang="en-US" sz="1000" dirty="0"/>
            </a:p>
          </p:txBody>
        </p:sp>
        <p:sp>
          <p:nvSpPr>
            <p:cNvPr id="26" name="자유형 25"/>
            <p:cNvSpPr/>
            <p:nvPr/>
          </p:nvSpPr>
          <p:spPr>
            <a:xfrm flipH="1" flipV="1">
              <a:off x="6390077" y="3071891"/>
              <a:ext cx="72008" cy="529955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>
              <a:off x="6380362" y="1616719"/>
              <a:ext cx="81723" cy="399285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073226" y="1370498"/>
              <a:ext cx="7425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함수 이름</a:t>
              </a:r>
              <a:endParaRPr lang="ko-KR" altLang="en-US" sz="1000" dirty="0"/>
            </a:p>
          </p:txBody>
        </p:sp>
        <p:sp>
          <p:nvSpPr>
            <p:cNvPr id="29" name="자유형 28"/>
            <p:cNvSpPr/>
            <p:nvPr/>
          </p:nvSpPr>
          <p:spPr>
            <a:xfrm>
              <a:off x="5556041" y="1626771"/>
              <a:ext cx="81723" cy="399285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모서리가 둥근 직사각형 5"/>
          <p:cNvSpPr/>
          <p:nvPr/>
        </p:nvSpPr>
        <p:spPr>
          <a:xfrm>
            <a:off x="1034873" y="1924092"/>
            <a:ext cx="3803458" cy="1147799"/>
          </a:xfrm>
          <a:prstGeom prst="roundRect">
            <a:avLst>
              <a:gd name="adj" fmla="val 6953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function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함수이름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(arg1, arg2,...,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argn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) {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	...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프로그램 코드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...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결과를 </a:t>
            </a:r>
            <a:r>
              <a:rPr lang="ko-KR" altLang="en-US" sz="1600" kern="0" dirty="0" err="1">
                <a:solidFill>
                  <a:srgbClr val="000000"/>
                </a:solidFill>
                <a:latin typeface="+mj-ea"/>
                <a:ea typeface="+mj-ea"/>
              </a:rPr>
              <a:t>리턴하는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return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문</a:t>
            </a:r>
          </a:p>
          <a:p>
            <a:pPr defTabSz="180000" fontAlgn="base" latinLnBrk="0"/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958194" y="4529239"/>
            <a:ext cx="6132250" cy="2005977"/>
            <a:chOff x="1958194" y="4529239"/>
            <a:chExt cx="6132250" cy="2005977"/>
          </a:xfrm>
        </p:grpSpPr>
        <p:sp>
          <p:nvSpPr>
            <p:cNvPr id="11" name="TextBox 10"/>
            <p:cNvSpPr txBox="1"/>
            <p:nvPr/>
          </p:nvSpPr>
          <p:spPr>
            <a:xfrm>
              <a:off x="2987824" y="5128685"/>
              <a:ext cx="2022990" cy="3077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/>
                <a:t>var</a:t>
              </a:r>
              <a:r>
                <a:rPr lang="en-US" altLang="ko-KR" sz="1400" dirty="0"/>
                <a:t> n = </a:t>
              </a:r>
              <a:r>
                <a:rPr lang="en-US" altLang="ko-KR" sz="1400" dirty="0" smtClean="0"/>
                <a:t>adder(10, 20); </a:t>
              </a:r>
              <a:endParaRPr lang="ko-KR" altLang="en-US" sz="140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900569" y="5109085"/>
              <a:ext cx="2189875" cy="116955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 fontAlgn="base" latinLnBrk="0"/>
              <a:r>
                <a:rPr lang="en-US" altLang="ko-KR" sz="1400" dirty="0"/>
                <a:t>function adder(a, </a:t>
              </a:r>
              <a:r>
                <a:rPr lang="en-US" altLang="ko-KR" sz="1400" dirty="0" smtClean="0"/>
                <a:t> b</a:t>
              </a:r>
              <a:r>
                <a:rPr lang="en-US" altLang="ko-KR" sz="1400" dirty="0"/>
                <a:t>) </a:t>
              </a:r>
              <a:r>
                <a:rPr lang="en-US" altLang="ko-KR" sz="1400" dirty="0" smtClean="0"/>
                <a:t>{</a:t>
              </a:r>
              <a:endParaRPr lang="en-US" altLang="ko-KR" sz="1400" dirty="0"/>
            </a:p>
            <a:p>
              <a:pPr defTabSz="180000" fontAlgn="base" latinLnBrk="0"/>
              <a:r>
                <a:rPr lang="en-US" altLang="ko-KR" sz="1400" dirty="0"/>
                <a:t>	</a:t>
              </a:r>
              <a:r>
                <a:rPr lang="en-US" altLang="ko-KR" sz="1400" dirty="0" err="1"/>
                <a:t>var</a:t>
              </a:r>
              <a:r>
                <a:rPr lang="en-US" altLang="ko-KR" sz="1400" dirty="0"/>
                <a:t> sum;</a:t>
              </a:r>
            </a:p>
            <a:p>
              <a:pPr defTabSz="180000" fontAlgn="base" latinLnBrk="0"/>
              <a:r>
                <a:rPr lang="en-US" altLang="ko-KR" sz="1400" dirty="0"/>
                <a:t>	sum = a + b;</a:t>
              </a:r>
            </a:p>
            <a:p>
              <a:pPr defTabSz="180000" fontAlgn="base" latinLnBrk="0"/>
              <a:r>
                <a:rPr lang="en-US" altLang="ko-KR" sz="1400" dirty="0"/>
                <a:t>	return sum; </a:t>
              </a:r>
              <a:endParaRPr lang="ko-KR" altLang="en-US" sz="1400" dirty="0"/>
            </a:p>
            <a:p>
              <a:pPr defTabSz="180000" fontAlgn="base" latinLnBrk="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13" name="자유형 12"/>
            <p:cNvSpPr/>
            <p:nvPr/>
          </p:nvSpPr>
          <p:spPr>
            <a:xfrm>
              <a:off x="4461225" y="4749663"/>
              <a:ext cx="2798120" cy="467397"/>
            </a:xfrm>
            <a:custGeom>
              <a:avLst/>
              <a:gdLst>
                <a:gd name="connsiteX0" fmla="*/ 0 w 3342640"/>
                <a:gd name="connsiteY0" fmla="*/ 447077 h 467397"/>
                <a:gd name="connsiteX1" fmla="*/ 1127760 w 3342640"/>
                <a:gd name="connsiteY1" fmla="*/ 37 h 467397"/>
                <a:gd name="connsiteX2" fmla="*/ 3342640 w 3342640"/>
                <a:gd name="connsiteY2" fmla="*/ 467397 h 4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2640" h="467397">
                  <a:moveTo>
                    <a:pt x="0" y="447077"/>
                  </a:moveTo>
                  <a:cubicBezTo>
                    <a:pt x="285326" y="221863"/>
                    <a:pt x="570653" y="-3350"/>
                    <a:pt x="1127760" y="37"/>
                  </a:cubicBezTo>
                  <a:cubicBezTo>
                    <a:pt x="1684867" y="3424"/>
                    <a:pt x="2513753" y="235410"/>
                    <a:pt x="3342640" y="467397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>
              <a:off x="4676433" y="4708985"/>
              <a:ext cx="2826752" cy="508075"/>
            </a:xfrm>
            <a:custGeom>
              <a:avLst/>
              <a:gdLst>
                <a:gd name="connsiteX0" fmla="*/ 0 w 2733040"/>
                <a:gd name="connsiteY0" fmla="*/ 528395 h 528395"/>
                <a:gd name="connsiteX1" fmla="*/ 1778000 w 2733040"/>
                <a:gd name="connsiteY1" fmla="*/ 75 h 528395"/>
                <a:gd name="connsiteX2" fmla="*/ 2733040 w 2733040"/>
                <a:gd name="connsiteY2" fmla="*/ 497915 h 52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33040" h="528395">
                  <a:moveTo>
                    <a:pt x="0" y="528395"/>
                  </a:moveTo>
                  <a:cubicBezTo>
                    <a:pt x="661246" y="266775"/>
                    <a:pt x="1322493" y="5155"/>
                    <a:pt x="1778000" y="75"/>
                  </a:cubicBezTo>
                  <a:cubicBezTo>
                    <a:pt x="2233507" y="-5005"/>
                    <a:pt x="2483273" y="246455"/>
                    <a:pt x="2733040" y="497915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 14"/>
            <p:cNvSpPr/>
            <p:nvPr/>
          </p:nvSpPr>
          <p:spPr>
            <a:xfrm>
              <a:off x="3431275" y="5369460"/>
              <a:ext cx="2720629" cy="605596"/>
            </a:xfrm>
            <a:custGeom>
              <a:avLst/>
              <a:gdLst>
                <a:gd name="connsiteX0" fmla="*/ 3362960 w 3362960"/>
                <a:gd name="connsiteY0" fmla="*/ 579120 h 605596"/>
                <a:gd name="connsiteX1" fmla="*/ 568960 w 3362960"/>
                <a:gd name="connsiteY1" fmla="*/ 538480 h 605596"/>
                <a:gd name="connsiteX2" fmla="*/ 0 w 3362960"/>
                <a:gd name="connsiteY2" fmla="*/ 0 h 60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62960" h="605596">
                  <a:moveTo>
                    <a:pt x="3362960" y="579120"/>
                  </a:moveTo>
                  <a:cubicBezTo>
                    <a:pt x="2246206" y="607060"/>
                    <a:pt x="1129453" y="635000"/>
                    <a:pt x="568960" y="538480"/>
                  </a:cubicBezTo>
                  <a:cubicBezTo>
                    <a:pt x="8467" y="441960"/>
                    <a:pt x="4233" y="220980"/>
                    <a:pt x="0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16393" y="5975056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C00000"/>
                  </a:solidFill>
                </a:rPr>
                <a:t>30</a:t>
              </a:r>
              <a:endParaRPr lang="ko-KR" altLang="en-US" sz="1200" dirty="0">
                <a:solidFill>
                  <a:srgbClr val="C00000"/>
                </a:solidFill>
              </a:endParaRPr>
            </a:p>
          </p:txBody>
        </p:sp>
        <p:sp>
          <p:nvSpPr>
            <p:cNvPr id="5" name="오른쪽 화살표 4"/>
            <p:cNvSpPr/>
            <p:nvPr/>
          </p:nvSpPr>
          <p:spPr>
            <a:xfrm>
              <a:off x="5336444" y="5184931"/>
              <a:ext cx="314113" cy="153889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25046" y="5282573"/>
              <a:ext cx="4745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호</a:t>
              </a:r>
              <a:r>
                <a:rPr lang="ko-KR" altLang="en-US" sz="1000" dirty="0"/>
                <a:t>출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699573" y="4529239"/>
              <a:ext cx="3898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sym typeface="Wingdings 2" panose="05020102010507070707" pitchFamily="18" charset="2"/>
                </a:rPr>
                <a:t></a:t>
              </a:r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376040" y="5509194"/>
              <a:ext cx="3898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>
                  <a:sym typeface="Wingdings 2" panose="05020102010507070707" pitchFamily="18" charset="2"/>
                </a:rPr>
                <a:t></a:t>
              </a:r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072459" y="5702820"/>
              <a:ext cx="3898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sym typeface="Wingdings 2" panose="05020102010507070707" pitchFamily="18" charset="2"/>
                </a:rPr>
                <a:t></a:t>
              </a:r>
              <a:endParaRPr lang="ko-KR" alt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489352" y="6258217"/>
              <a:ext cx="8866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rgbClr val="0070C0"/>
                  </a:solidFill>
                </a:rPr>
                <a:t>함수 코드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58194" y="5159463"/>
              <a:ext cx="10296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rgbClr val="0070C0"/>
                  </a:solidFill>
                </a:rPr>
                <a:t>함수 </a:t>
              </a:r>
              <a:r>
                <a:rPr lang="ko-KR" altLang="en-US" sz="1200" dirty="0" err="1" smtClean="0">
                  <a:solidFill>
                    <a:srgbClr val="0070C0"/>
                  </a:solidFill>
                </a:rPr>
                <a:t>호출문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</p:grp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136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–22 </a:t>
            </a:r>
            <a:r>
              <a:rPr lang="en-US" altLang="ko-KR" dirty="0"/>
              <a:t>adder() </a:t>
            </a:r>
            <a:r>
              <a:rPr lang="ko-KR" altLang="en-US" dirty="0"/>
              <a:t>함수 작성 및 호출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83568" y="1556792"/>
            <a:ext cx="4752528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title&gt;</a:t>
            </a:r>
            <a:r>
              <a:rPr lang="ko-KR" altLang="en-US" sz="1400" dirty="0"/>
              <a:t>함수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/>
              <a:t>function adder(a, b) </a:t>
            </a:r>
            <a:r>
              <a:rPr lang="en-US" altLang="ko-KR" sz="1400" b="1" dirty="0" smtClean="0"/>
              <a:t>{ </a:t>
            </a:r>
            <a:r>
              <a:rPr lang="en-US" altLang="ko-KR" sz="1400" dirty="0" smtClean="0"/>
              <a:t>// </a:t>
            </a:r>
            <a:r>
              <a:rPr lang="ko-KR" altLang="en-US" sz="1400" dirty="0"/>
              <a:t>함수 작성</a:t>
            </a:r>
            <a:endParaRPr lang="en-US" altLang="ko-KR" sz="1400" b="1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sum;</a:t>
            </a:r>
          </a:p>
          <a:p>
            <a:pPr defTabSz="180000"/>
            <a:r>
              <a:rPr lang="en-US" altLang="ko-KR" sz="1400" dirty="0" smtClean="0"/>
              <a:t>	sum </a:t>
            </a:r>
            <a:r>
              <a:rPr lang="en-US" altLang="ko-KR" sz="1400" dirty="0"/>
              <a:t>= a + b;</a:t>
            </a:r>
          </a:p>
          <a:p>
            <a:pPr defTabSz="180000"/>
            <a:r>
              <a:rPr lang="en-US" altLang="ko-KR" sz="1400" b="1" dirty="0" smtClean="0"/>
              <a:t>	return </a:t>
            </a:r>
            <a:r>
              <a:rPr lang="en-US" altLang="ko-KR" sz="1400" b="1" dirty="0"/>
              <a:t>sum;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함수 </a:t>
            </a:r>
            <a:r>
              <a:rPr lang="en-US" altLang="ko-KR" sz="1400" dirty="0"/>
              <a:t>adder()&lt;/h3&gt;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var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n = adder(24567, 98374</a:t>
            </a:r>
            <a:r>
              <a:rPr lang="en-US" altLang="ko-KR" sz="1400" b="1" dirty="0" smtClean="0"/>
              <a:t>);</a:t>
            </a:r>
            <a:r>
              <a:rPr lang="en-US" altLang="ko-KR" sz="1400" dirty="0" smtClean="0"/>
              <a:t> // </a:t>
            </a:r>
            <a:r>
              <a:rPr lang="ko-KR" altLang="en-US" sz="1400" dirty="0" smtClean="0"/>
              <a:t>함수 호출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("24567 + 98374</a:t>
            </a:r>
            <a:r>
              <a:rPr lang="ko-KR" altLang="en-US" sz="1400" dirty="0"/>
              <a:t>는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n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1916832"/>
            <a:ext cx="3033886" cy="257880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04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-1 </a:t>
            </a:r>
            <a:r>
              <a:rPr lang="en-US" altLang="ko-KR" dirty="0"/>
              <a:t>HTML </a:t>
            </a:r>
            <a:r>
              <a:rPr lang="ko-KR" altLang="en-US" dirty="0"/>
              <a:t>태그의 이벤트 </a:t>
            </a:r>
            <a:r>
              <a:rPr lang="ko-KR" altLang="en-US" dirty="0" err="1"/>
              <a:t>리스너</a:t>
            </a:r>
            <a:r>
              <a:rPr lang="ko-KR" altLang="en-US" dirty="0"/>
              <a:t> 속성에 자바스크립트 코드 작성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39552" y="1700808"/>
            <a:ext cx="4896544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title&gt;</a:t>
            </a:r>
            <a:r>
              <a:rPr lang="ko-KR" altLang="en-US" sz="1400" dirty="0"/>
              <a:t>이벤트 </a:t>
            </a:r>
            <a:r>
              <a:rPr lang="ko-KR" altLang="en-US" sz="1400" dirty="0" err="1" smtClean="0"/>
              <a:t>리스너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속성에 자바스크립트 코드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smtClean="0"/>
              <a:t>h3&gt;</a:t>
            </a:r>
            <a:r>
              <a:rPr lang="ko-KR" altLang="en-US" sz="1400" dirty="0"/>
              <a:t>마우스 올려 보세요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="media/apple.png" alt</a:t>
            </a:r>
            <a:r>
              <a:rPr lang="en-US" altLang="ko-KR" sz="1400" dirty="0" smtClean="0"/>
              <a:t>="</a:t>
            </a:r>
            <a:r>
              <a:rPr lang="ko-KR" altLang="en-US" sz="1400" dirty="0" smtClean="0"/>
              <a:t>이미지</a:t>
            </a:r>
            <a:r>
              <a:rPr lang="en-US" altLang="ko-KR" sz="1400" dirty="0" smtClean="0"/>
              <a:t>" 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b="1" dirty="0" err="1" smtClean="0"/>
              <a:t>onmouseover</a:t>
            </a:r>
            <a:r>
              <a:rPr lang="en-US" altLang="ko-KR" sz="1400" b="1" dirty="0"/>
              <a:t>="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this.src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='media/banana.png'</a:t>
            </a:r>
            <a:r>
              <a:rPr lang="en-US" altLang="ko-KR" sz="1400" b="1" dirty="0"/>
              <a:t>"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b="1" dirty="0" err="1" smtClean="0"/>
              <a:t>onmouseout</a:t>
            </a:r>
            <a:r>
              <a:rPr lang="en-US" altLang="ko-KR" sz="1400" b="1" dirty="0"/>
              <a:t>="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this.src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='media/apple.png'</a:t>
            </a:r>
            <a:r>
              <a:rPr lang="en-US" altLang="ko-KR" sz="1400" b="1" dirty="0"/>
              <a:t>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872273" y="4784576"/>
            <a:ext cx="99899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이벤트 </a:t>
            </a:r>
            <a:r>
              <a:rPr lang="ko-KR" altLang="en-US" sz="1000" dirty="0" err="1" smtClean="0">
                <a:solidFill>
                  <a:srgbClr val="C00000"/>
                </a:solidFill>
                <a:latin typeface="+mj-lt"/>
              </a:rPr>
              <a:t>리스너</a:t>
            </a:r>
            <a:endParaRPr lang="en-US" altLang="ko-KR" sz="1000" dirty="0" smtClean="0">
              <a:solidFill>
                <a:srgbClr val="C00000"/>
              </a:solidFill>
              <a:latin typeface="+mj-lt"/>
            </a:endParaRPr>
          </a:p>
          <a:p>
            <a:pPr algn="ctr"/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 속성</a:t>
            </a:r>
            <a:endParaRPr lang="ko-KR" altLang="en-US" sz="1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3853937" y="4765892"/>
            <a:ext cx="9541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자바스크립트</a:t>
            </a:r>
            <a:endParaRPr lang="en-US" altLang="ko-KR" sz="1000" dirty="0" smtClean="0">
              <a:solidFill>
                <a:srgbClr val="C00000"/>
              </a:solidFill>
              <a:latin typeface="+mj-lt"/>
            </a:endParaRPr>
          </a:p>
          <a:p>
            <a:pPr algn="ctr"/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 코드</a:t>
            </a:r>
            <a:endParaRPr lang="ko-KR" altLang="en-US" sz="1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7" name="자유형 6"/>
          <p:cNvSpPr/>
          <p:nvPr/>
        </p:nvSpPr>
        <p:spPr>
          <a:xfrm flipH="1">
            <a:off x="1371769" y="4093979"/>
            <a:ext cx="340531" cy="690597"/>
          </a:xfrm>
          <a:custGeom>
            <a:avLst/>
            <a:gdLst>
              <a:gd name="connsiteX0" fmla="*/ 0 w 417149"/>
              <a:gd name="connsiteY0" fmla="*/ 0 h 508000"/>
              <a:gd name="connsiteX1" fmla="*/ 91440 w 417149"/>
              <a:gd name="connsiteY1" fmla="*/ 203200 h 508000"/>
              <a:gd name="connsiteX2" fmla="*/ 365760 w 417149"/>
              <a:gd name="connsiteY2" fmla="*/ 304800 h 508000"/>
              <a:gd name="connsiteX3" fmla="*/ 416560 w 417149"/>
              <a:gd name="connsiteY3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49" h="508000">
                <a:moveTo>
                  <a:pt x="0" y="0"/>
                </a:moveTo>
                <a:cubicBezTo>
                  <a:pt x="15240" y="76200"/>
                  <a:pt x="30480" y="152400"/>
                  <a:pt x="91440" y="203200"/>
                </a:cubicBezTo>
                <a:cubicBezTo>
                  <a:pt x="152400" y="254000"/>
                  <a:pt x="311573" y="254000"/>
                  <a:pt x="365760" y="304800"/>
                </a:cubicBezTo>
                <a:cubicBezTo>
                  <a:pt x="419947" y="355600"/>
                  <a:pt x="418253" y="431800"/>
                  <a:pt x="416560" y="50800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3961951" y="4176531"/>
            <a:ext cx="288031" cy="608044"/>
          </a:xfrm>
          <a:custGeom>
            <a:avLst/>
            <a:gdLst>
              <a:gd name="connsiteX0" fmla="*/ 0 w 417149"/>
              <a:gd name="connsiteY0" fmla="*/ 0 h 508000"/>
              <a:gd name="connsiteX1" fmla="*/ 91440 w 417149"/>
              <a:gd name="connsiteY1" fmla="*/ 203200 h 508000"/>
              <a:gd name="connsiteX2" fmla="*/ 365760 w 417149"/>
              <a:gd name="connsiteY2" fmla="*/ 304800 h 508000"/>
              <a:gd name="connsiteX3" fmla="*/ 416560 w 417149"/>
              <a:gd name="connsiteY3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49" h="508000">
                <a:moveTo>
                  <a:pt x="0" y="0"/>
                </a:moveTo>
                <a:cubicBezTo>
                  <a:pt x="15240" y="76200"/>
                  <a:pt x="30480" y="152400"/>
                  <a:pt x="91440" y="203200"/>
                </a:cubicBezTo>
                <a:cubicBezTo>
                  <a:pt x="152400" y="254000"/>
                  <a:pt x="311573" y="254000"/>
                  <a:pt x="365760" y="304800"/>
                </a:cubicBezTo>
                <a:cubicBezTo>
                  <a:pt x="419947" y="355600"/>
                  <a:pt x="418253" y="431800"/>
                  <a:pt x="416560" y="50800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2657260" y="4093979"/>
            <a:ext cx="152562" cy="728448"/>
          </a:xfrm>
          <a:custGeom>
            <a:avLst/>
            <a:gdLst>
              <a:gd name="connsiteX0" fmla="*/ 0 w 417149"/>
              <a:gd name="connsiteY0" fmla="*/ 0 h 508000"/>
              <a:gd name="connsiteX1" fmla="*/ 91440 w 417149"/>
              <a:gd name="connsiteY1" fmla="*/ 203200 h 508000"/>
              <a:gd name="connsiteX2" fmla="*/ 365760 w 417149"/>
              <a:gd name="connsiteY2" fmla="*/ 304800 h 508000"/>
              <a:gd name="connsiteX3" fmla="*/ 416560 w 417149"/>
              <a:gd name="connsiteY3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49" h="508000">
                <a:moveTo>
                  <a:pt x="0" y="0"/>
                </a:moveTo>
                <a:cubicBezTo>
                  <a:pt x="15240" y="76200"/>
                  <a:pt x="30480" y="152400"/>
                  <a:pt x="91440" y="203200"/>
                </a:cubicBezTo>
                <a:cubicBezTo>
                  <a:pt x="152400" y="254000"/>
                  <a:pt x="311573" y="254000"/>
                  <a:pt x="365760" y="304800"/>
                </a:cubicBezTo>
                <a:cubicBezTo>
                  <a:pt x="419947" y="355600"/>
                  <a:pt x="418253" y="431800"/>
                  <a:pt x="416560" y="50800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ot"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1934822" y="4791947"/>
            <a:ext cx="194155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C00000"/>
                </a:solidFill>
                <a:latin typeface="+mj-lt"/>
              </a:rPr>
              <a:t>this</a:t>
            </a:r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는 현재 </a:t>
            </a:r>
            <a:r>
              <a:rPr lang="en-US" altLang="ko-KR" sz="1000" dirty="0" err="1" smtClean="0">
                <a:solidFill>
                  <a:srgbClr val="C00000"/>
                </a:solidFill>
                <a:latin typeface="+mj-lt"/>
              </a:rPr>
              <a:t>img</a:t>
            </a:r>
            <a:r>
              <a:rPr lang="en-US" altLang="ko-KR" sz="1000" dirty="0" smtClean="0">
                <a:solidFill>
                  <a:srgbClr val="C00000"/>
                </a:solidFill>
                <a:latin typeface="+mj-lt"/>
              </a:rPr>
              <a:t> </a:t>
            </a:r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태그를 </a:t>
            </a:r>
            <a:endParaRPr lang="en-US" altLang="ko-KR" sz="1000" dirty="0" smtClean="0">
              <a:solidFill>
                <a:srgbClr val="C00000"/>
              </a:solidFill>
              <a:latin typeface="+mj-lt"/>
            </a:endParaRPr>
          </a:p>
          <a:p>
            <a:pPr algn="ctr"/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가리키는 자바스크립트 키워드</a:t>
            </a:r>
            <a:endParaRPr lang="ko-KR" altLang="en-US" sz="1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305767" y="3859696"/>
            <a:ext cx="2592288" cy="316835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326" y="1844824"/>
            <a:ext cx="2000285" cy="234243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270" y="3068960"/>
            <a:ext cx="2000285" cy="23424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9070" y="5487536"/>
            <a:ext cx="2264613" cy="442674"/>
          </a:xfrm>
          <a:prstGeom prst="wedgeRoundRectCallout">
            <a:avLst>
              <a:gd name="adj1" fmla="val 3262"/>
              <a:gd name="adj2" fmla="val -1644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이미지에 마우스를 </a:t>
            </a:r>
            <a:r>
              <a:rPr lang="ko-KR" altLang="en-US" sz="1000" dirty="0"/>
              <a:t>올리면 </a:t>
            </a:r>
            <a:r>
              <a:rPr lang="ko-KR" altLang="en-US" sz="1000" dirty="0" smtClean="0"/>
              <a:t>바나나로</a:t>
            </a:r>
            <a:endParaRPr lang="en-US" altLang="ko-KR" sz="1000" dirty="0" smtClean="0"/>
          </a:p>
          <a:p>
            <a:r>
              <a:rPr lang="ko-KR" altLang="en-US" sz="1000" dirty="0" smtClean="0"/>
              <a:t>내리면 다시 </a:t>
            </a:r>
            <a:r>
              <a:rPr lang="ko-KR" altLang="en-US" sz="1000" dirty="0"/>
              <a:t>사과로 </a:t>
            </a:r>
            <a:r>
              <a:rPr lang="ko-KR" altLang="en-US" sz="1000" dirty="0" smtClean="0"/>
              <a:t>바뀐다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5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자바스크립트에서 제공하는 전역 함수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952328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ko-KR" altLang="en-US" sz="2000" dirty="0" smtClean="0"/>
              <a:t>대표적인 자바스크립트 함수</a:t>
            </a:r>
            <a:endParaRPr lang="en-US" altLang="ko-KR" sz="2000" dirty="0" smtClean="0"/>
          </a:p>
          <a:p>
            <a:pPr lvl="1"/>
            <a:r>
              <a:rPr lang="en-US" altLang="ko-KR" sz="1800" dirty="0" err="1" smtClean="0"/>
              <a:t>eval</a:t>
            </a:r>
            <a:r>
              <a:rPr lang="en-US" altLang="ko-KR" sz="1800" dirty="0" smtClean="0"/>
              <a:t>() </a:t>
            </a:r>
            <a:r>
              <a:rPr lang="ko-KR" altLang="en-US" sz="1800" dirty="0" smtClean="0"/>
              <a:t>함수</a:t>
            </a:r>
          </a:p>
          <a:p>
            <a:pPr marL="685800" lvl="2" indent="0">
              <a:buNone/>
            </a:pPr>
            <a:r>
              <a:rPr lang="ko-KR" altLang="en-US" sz="1600" dirty="0" smtClean="0"/>
              <a:t>예</a:t>
            </a:r>
            <a:r>
              <a:rPr lang="en-US" altLang="ko-KR" sz="1600" dirty="0" smtClean="0"/>
              <a:t>) </a:t>
            </a:r>
            <a:r>
              <a:rPr lang="en-US" altLang="ko-KR" sz="1600" dirty="0" err="1" smtClean="0"/>
              <a:t>var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res = </a:t>
            </a:r>
            <a:r>
              <a:rPr lang="en-US" altLang="ko-KR" sz="1600" dirty="0" err="1"/>
              <a:t>eval</a:t>
            </a:r>
            <a:r>
              <a:rPr lang="en-US" altLang="ko-KR" sz="1600" dirty="0"/>
              <a:t>("2*3+4*6"); // res</a:t>
            </a:r>
            <a:r>
              <a:rPr lang="ko-KR" altLang="en-US" sz="1600" dirty="0"/>
              <a:t>는 </a:t>
            </a:r>
            <a:r>
              <a:rPr lang="en-US" altLang="ko-KR" sz="1600" dirty="0" smtClean="0"/>
              <a:t>30 </a:t>
            </a:r>
          </a:p>
          <a:p>
            <a:pPr lvl="1"/>
            <a:r>
              <a:rPr lang="en-US" altLang="ko-KR" sz="1800" dirty="0" err="1" smtClean="0"/>
              <a:t>parseInt</a:t>
            </a:r>
            <a:r>
              <a:rPr lang="en-US" altLang="ko-KR" sz="1800" dirty="0" smtClean="0"/>
              <a:t>() </a:t>
            </a:r>
            <a:r>
              <a:rPr lang="ko-KR" altLang="en-US" sz="1800" dirty="0" smtClean="0"/>
              <a:t>함수</a:t>
            </a:r>
            <a:endParaRPr lang="en-US" altLang="ko-KR" sz="1800" dirty="0" smtClean="0"/>
          </a:p>
          <a:p>
            <a:pPr marL="685800" lvl="2" indent="0">
              <a:buNone/>
            </a:pPr>
            <a:r>
              <a:rPr lang="ko-KR" altLang="en-US" sz="1600" dirty="0"/>
              <a:t>예</a:t>
            </a:r>
            <a:r>
              <a:rPr lang="en-US" altLang="ko-KR" sz="1600" dirty="0"/>
              <a:t>) </a:t>
            </a:r>
            <a:r>
              <a:rPr lang="en-US" altLang="ko-KR" sz="1600" dirty="0" err="1"/>
              <a:t>var</a:t>
            </a:r>
            <a:r>
              <a:rPr lang="en-US" altLang="ko-KR" sz="1600" dirty="0"/>
              <a:t> l = </a:t>
            </a:r>
            <a:r>
              <a:rPr lang="en-US" altLang="ko-KR" sz="1600" dirty="0" err="1"/>
              <a:t>parseInt</a:t>
            </a:r>
            <a:r>
              <a:rPr lang="en-US" altLang="ko-KR" sz="1600" dirty="0"/>
              <a:t>("32"); // "32"</a:t>
            </a:r>
            <a:r>
              <a:rPr lang="ko-KR" altLang="en-US" sz="1600" dirty="0"/>
              <a:t>를 </a:t>
            </a:r>
            <a:r>
              <a:rPr lang="en-US" altLang="ko-KR" sz="1600" dirty="0"/>
              <a:t>10</a:t>
            </a:r>
            <a:r>
              <a:rPr lang="ko-KR" altLang="en-US" sz="1600" dirty="0"/>
              <a:t>진수로 변환</a:t>
            </a:r>
            <a:r>
              <a:rPr lang="en-US" altLang="ko-KR" sz="1600" dirty="0"/>
              <a:t>, </a:t>
            </a:r>
            <a:r>
              <a:rPr lang="ko-KR" altLang="en-US" sz="1600" dirty="0"/>
              <a:t>정수 </a:t>
            </a:r>
            <a:r>
              <a:rPr lang="en-US" altLang="ko-KR" sz="1600" dirty="0"/>
              <a:t>32 </a:t>
            </a:r>
            <a:r>
              <a:rPr lang="ko-KR" altLang="en-US" sz="1600" dirty="0"/>
              <a:t>리턴</a:t>
            </a:r>
          </a:p>
          <a:p>
            <a:pPr marL="685800" lvl="2" indent="0">
              <a:buNone/>
            </a:pPr>
            <a:r>
              <a:rPr lang="en-US" altLang="ko-KR" sz="1600" dirty="0"/>
              <a:t>     </a:t>
            </a:r>
            <a:r>
              <a:rPr lang="en-US" altLang="ko-KR" sz="1600" dirty="0" err="1"/>
              <a:t>var</a:t>
            </a:r>
            <a:r>
              <a:rPr lang="en-US" altLang="ko-KR" sz="1600" dirty="0"/>
              <a:t> n = </a:t>
            </a:r>
            <a:r>
              <a:rPr lang="en-US" altLang="ko-KR" sz="1600" dirty="0" err="1"/>
              <a:t>parseInt</a:t>
            </a:r>
            <a:r>
              <a:rPr lang="en-US" altLang="ko-KR" sz="1600" dirty="0"/>
              <a:t>("0x32"); // "0x32"</a:t>
            </a:r>
            <a:r>
              <a:rPr lang="ko-KR" altLang="en-US" sz="1600" dirty="0"/>
              <a:t>를 </a:t>
            </a:r>
            <a:r>
              <a:rPr lang="en-US" altLang="ko-KR" sz="1600" dirty="0"/>
              <a:t>16</a:t>
            </a:r>
            <a:r>
              <a:rPr lang="ko-KR" altLang="en-US" sz="1600" dirty="0"/>
              <a:t>진수로 해석</a:t>
            </a:r>
            <a:r>
              <a:rPr lang="en-US" altLang="ko-KR" sz="1600" dirty="0"/>
              <a:t>, </a:t>
            </a:r>
            <a:r>
              <a:rPr lang="ko-KR" altLang="en-US" sz="1600" dirty="0"/>
              <a:t>정수 </a:t>
            </a:r>
            <a:r>
              <a:rPr lang="en-US" altLang="ko-KR" sz="1600" dirty="0"/>
              <a:t>50 </a:t>
            </a:r>
            <a:r>
              <a:rPr lang="ko-KR" altLang="en-US" sz="1600" dirty="0"/>
              <a:t>리턴</a:t>
            </a:r>
            <a:endParaRPr lang="en-US" altLang="ko-KR" sz="1600" dirty="0"/>
          </a:p>
          <a:p>
            <a:pPr lvl="1"/>
            <a:r>
              <a:rPr lang="en-US" altLang="ko-KR" sz="1800" dirty="0" err="1" smtClean="0"/>
              <a:t>isNaN</a:t>
            </a:r>
            <a:r>
              <a:rPr lang="en-US" altLang="ko-KR" sz="1800" dirty="0"/>
              <a:t>() </a:t>
            </a:r>
            <a:r>
              <a:rPr lang="ko-KR" altLang="en-US" sz="1800" dirty="0"/>
              <a:t>함수</a:t>
            </a:r>
          </a:p>
          <a:p>
            <a:pPr marL="685800" lvl="2" indent="0">
              <a:buNone/>
            </a:pPr>
            <a:r>
              <a:rPr lang="ko-KR" altLang="en-US" sz="1600" dirty="0" smtClean="0"/>
              <a:t>예</a:t>
            </a:r>
            <a:r>
              <a:rPr lang="en-US" altLang="ko-KR" sz="1600" dirty="0" smtClean="0"/>
              <a:t>) </a:t>
            </a:r>
            <a:r>
              <a:rPr lang="en-US" altLang="ko-KR" sz="1600" dirty="0" err="1" smtClean="0"/>
              <a:t>isNaN</a:t>
            </a:r>
            <a:r>
              <a:rPr lang="en-US" altLang="ko-KR" sz="1600" dirty="0" smtClean="0"/>
              <a:t>(32</a:t>
            </a:r>
            <a:r>
              <a:rPr lang="en-US" altLang="ko-KR" sz="1600" dirty="0"/>
              <a:t>) // false </a:t>
            </a:r>
            <a:r>
              <a:rPr lang="ko-KR" altLang="en-US" sz="1600" dirty="0" smtClean="0"/>
              <a:t>리턴</a:t>
            </a:r>
            <a:endParaRPr lang="en-US" altLang="ko-KR" sz="1600" dirty="0" smtClean="0"/>
          </a:p>
          <a:p>
            <a:pPr marL="685800" lvl="2" indent="0">
              <a:buNone/>
            </a:pPr>
            <a:r>
              <a:rPr lang="en-US" altLang="ko-KR" sz="1600" dirty="0" smtClean="0"/>
              <a:t>     </a:t>
            </a:r>
            <a:r>
              <a:rPr lang="en-US" altLang="ko-KR" sz="1600" dirty="0" err="1" smtClean="0"/>
              <a:t>isNaN</a:t>
            </a:r>
            <a:r>
              <a:rPr lang="en-US" altLang="ko-KR" sz="1600" dirty="0"/>
              <a:t>("</a:t>
            </a:r>
            <a:r>
              <a:rPr lang="en-US" altLang="ko-KR" sz="1600" dirty="0" smtClean="0"/>
              <a:t>32</a:t>
            </a:r>
            <a:r>
              <a:rPr lang="en-US" altLang="ko-KR" sz="1600" dirty="0"/>
              <a:t>") // false </a:t>
            </a:r>
            <a:r>
              <a:rPr lang="ko-KR" altLang="en-US" sz="1600" dirty="0" smtClean="0"/>
              <a:t>리턴</a:t>
            </a:r>
            <a:endParaRPr lang="en-US" altLang="ko-KR" sz="1600" dirty="0" smtClean="0"/>
          </a:p>
          <a:p>
            <a:pPr marL="685800" lvl="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	 </a:t>
            </a:r>
            <a:r>
              <a:rPr lang="en-US" altLang="ko-KR" sz="1600" dirty="0" err="1" smtClean="0"/>
              <a:t>isNaN</a:t>
            </a:r>
            <a:r>
              <a:rPr lang="en-US" altLang="ko-KR" sz="1600" dirty="0" smtClean="0"/>
              <a:t>("hello") </a:t>
            </a:r>
            <a:r>
              <a:rPr lang="en-US" altLang="ko-KR" sz="1600" dirty="0"/>
              <a:t>// </a:t>
            </a:r>
            <a:r>
              <a:rPr lang="en-US" altLang="ko-KR" sz="1600" dirty="0" smtClean="0"/>
              <a:t>true </a:t>
            </a:r>
            <a:r>
              <a:rPr lang="ko-KR" altLang="en-US" sz="1600" dirty="0"/>
              <a:t>리턴</a:t>
            </a:r>
            <a:endParaRPr lang="ko-KR" altLang="en-US" sz="1600" dirty="0" smtClean="0"/>
          </a:p>
          <a:p>
            <a:pPr lvl="1"/>
            <a:endParaRPr lang="ko-KR" altLang="en-US" sz="1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4418791"/>
            <a:ext cx="7869555" cy="2394585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880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–23 </a:t>
            </a:r>
            <a:r>
              <a:rPr lang="en-US" altLang="ko-KR" dirty="0" err="1"/>
              <a:t>eval</a:t>
            </a:r>
            <a:r>
              <a:rPr lang="en-US" altLang="ko-KR" dirty="0" smtClean="0"/>
              <a:t>()</a:t>
            </a:r>
            <a:r>
              <a:rPr lang="en-US" altLang="ko-KR" dirty="0"/>
              <a:t>,</a:t>
            </a:r>
            <a:r>
              <a:rPr lang="ko-KR" altLang="en-US" dirty="0" smtClean="0"/>
              <a:t> </a:t>
            </a:r>
            <a:r>
              <a:rPr lang="en-US" altLang="ko-KR" dirty="0" err="1"/>
              <a:t>parseInt</a:t>
            </a:r>
            <a:r>
              <a:rPr lang="en-US" altLang="ko-KR" dirty="0" smtClean="0"/>
              <a:t>(), </a:t>
            </a:r>
            <a:r>
              <a:rPr lang="en-US" altLang="ko-KR" dirty="0" err="1" smtClean="0"/>
              <a:t>isNaN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67544" y="1412776"/>
            <a:ext cx="5256584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title&gt;</a:t>
            </a:r>
            <a:r>
              <a:rPr lang="ko-KR" altLang="en-US" sz="1200" dirty="0"/>
              <a:t>자바스크립트 전역함수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/>
              <a:t>function </a:t>
            </a:r>
            <a:r>
              <a:rPr lang="en-US" altLang="ko-KR" sz="1200" dirty="0" err="1"/>
              <a:t>evalParseIntIsNaN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b="1" dirty="0"/>
              <a:t>res = </a:t>
            </a:r>
            <a:r>
              <a:rPr lang="en-US" altLang="ko-KR" sz="1200" b="1" dirty="0" err="1"/>
              <a:t>eval</a:t>
            </a:r>
            <a:r>
              <a:rPr lang="en-US" altLang="ko-KR" sz="1200" b="1" dirty="0"/>
              <a:t>("2*3+4*6");</a:t>
            </a:r>
            <a:r>
              <a:rPr lang="en-US" altLang="ko-KR" sz="1200" dirty="0"/>
              <a:t> // res</a:t>
            </a:r>
            <a:r>
              <a:rPr lang="ko-KR" altLang="en-US" sz="1200" dirty="0"/>
              <a:t>는 </a:t>
            </a:r>
            <a:r>
              <a:rPr lang="en-US" altLang="ko-KR" sz="1200" dirty="0" smtClean="0"/>
              <a:t>30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eval</a:t>
            </a:r>
            <a:r>
              <a:rPr lang="en-US" altLang="ko-KR" sz="1200" dirty="0"/>
              <a:t>(\"2*3+4*6\")</a:t>
            </a:r>
            <a:r>
              <a:rPr lang="ko-KR" altLang="en-US" sz="1200" dirty="0" smtClean="0"/>
              <a:t>는 </a:t>
            </a:r>
            <a:r>
              <a:rPr lang="en-US" altLang="ko-KR" sz="1200" dirty="0" smtClean="0"/>
              <a:t>"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+ res + </a:t>
            </a:r>
            <a:r>
              <a:rPr lang="en-US" altLang="ko-KR" sz="1200" dirty="0"/>
              <a:t>"&lt;</a:t>
            </a:r>
            <a:r>
              <a:rPr lang="en-US" altLang="ko-KR" sz="1200" dirty="0" err="1" smtClean="0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b="1" dirty="0"/>
              <a:t>m = </a:t>
            </a:r>
            <a:r>
              <a:rPr lang="en-US" altLang="ko-KR" sz="1200" b="1" dirty="0" err="1"/>
              <a:t>parseInt</a:t>
            </a:r>
            <a:r>
              <a:rPr lang="en-US" altLang="ko-KR" sz="1200" b="1" dirty="0"/>
              <a:t>("32");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parseInt</a:t>
            </a:r>
            <a:r>
              <a:rPr lang="en-US" altLang="ko-KR" sz="1200" dirty="0"/>
              <a:t>(\"32\")</a:t>
            </a:r>
            <a:r>
              <a:rPr lang="ko-KR" altLang="en-US" sz="1200" dirty="0"/>
              <a:t>는 </a:t>
            </a:r>
            <a:r>
              <a:rPr lang="en-US" altLang="ko-KR" sz="1200" dirty="0"/>
              <a:t>"</a:t>
            </a:r>
            <a:r>
              <a:rPr lang="ko-KR" altLang="en-US" sz="1200" dirty="0"/>
              <a:t> </a:t>
            </a:r>
            <a:r>
              <a:rPr lang="en-US" altLang="ko-KR" sz="1200" dirty="0"/>
              <a:t>+ m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b="1" dirty="0"/>
              <a:t>n = </a:t>
            </a:r>
            <a:r>
              <a:rPr lang="en-US" altLang="ko-KR" sz="1200" b="1" dirty="0" err="1"/>
              <a:t>parseInt</a:t>
            </a:r>
            <a:r>
              <a:rPr lang="en-US" altLang="ko-KR" sz="1200" b="1" dirty="0"/>
              <a:t>("0x32");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parseInt</a:t>
            </a:r>
            <a:r>
              <a:rPr lang="en-US" altLang="ko-KR" sz="1200" dirty="0"/>
              <a:t>(\"0x32\")</a:t>
            </a:r>
            <a:r>
              <a:rPr lang="ko-KR" altLang="en-US" sz="1200" dirty="0"/>
              <a:t>는 </a:t>
            </a:r>
            <a:r>
              <a:rPr lang="en-US" altLang="ko-KR" sz="1200" dirty="0"/>
              <a:t>"</a:t>
            </a:r>
            <a:r>
              <a:rPr lang="ko-KR" altLang="en-US" sz="1200" dirty="0"/>
              <a:t> </a:t>
            </a:r>
            <a:r>
              <a:rPr lang="en-US" altLang="ko-KR" sz="1200" dirty="0"/>
              <a:t>+ n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// </a:t>
            </a:r>
            <a:r>
              <a:rPr lang="en-US" altLang="ko-KR" sz="1200" dirty="0"/>
              <a:t>"hello"</a:t>
            </a:r>
            <a:r>
              <a:rPr lang="ko-KR" altLang="en-US" sz="1200" dirty="0"/>
              <a:t>는 정수로 변환할 수 없으므로 </a:t>
            </a:r>
            <a:r>
              <a:rPr lang="en-US" altLang="ko-KR" sz="1200" dirty="0" err="1"/>
              <a:t>parseInt</a:t>
            </a:r>
            <a:r>
              <a:rPr lang="en-US" altLang="ko-KR" sz="1200" dirty="0"/>
              <a:t>("hello")</a:t>
            </a:r>
            <a:r>
              <a:rPr lang="ko-KR" altLang="en-US" sz="1200" dirty="0"/>
              <a:t>는 </a:t>
            </a:r>
            <a:r>
              <a:rPr lang="en-US" altLang="ko-KR" sz="1200" dirty="0" err="1"/>
              <a:t>NaN</a:t>
            </a:r>
            <a:r>
              <a:rPr lang="en-US" altLang="ko-KR" sz="1200" dirty="0"/>
              <a:t> </a:t>
            </a:r>
            <a:r>
              <a:rPr lang="ko-KR" altLang="en-US" sz="1200" dirty="0"/>
              <a:t>리턴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n </a:t>
            </a:r>
            <a:r>
              <a:rPr lang="en-US" altLang="ko-KR" sz="1200" b="1" dirty="0"/>
              <a:t>= </a:t>
            </a:r>
            <a:r>
              <a:rPr lang="en-US" altLang="ko-KR" sz="1200" b="1" dirty="0" err="1"/>
              <a:t>parseInt</a:t>
            </a:r>
            <a:r>
              <a:rPr lang="en-US" altLang="ko-KR" sz="1200" b="1" dirty="0"/>
              <a:t>("hello"); </a:t>
            </a:r>
          </a:p>
          <a:p>
            <a:pPr defTabSz="180000"/>
            <a:r>
              <a:rPr lang="en-US" altLang="ko-KR" sz="1200" dirty="0" smtClean="0"/>
              <a:t>	if(</a:t>
            </a:r>
            <a:r>
              <a:rPr lang="en-US" altLang="ko-KR" sz="1200" b="1" dirty="0" err="1" smtClean="0"/>
              <a:t>isNaN</a:t>
            </a:r>
            <a:r>
              <a:rPr lang="en-US" altLang="ko-KR" sz="1200" b="1" dirty="0" smtClean="0"/>
              <a:t>(n</a:t>
            </a:r>
            <a:r>
              <a:rPr lang="en-US" altLang="ko-KR" sz="1200" b="1" dirty="0"/>
              <a:t>)</a:t>
            </a:r>
            <a:r>
              <a:rPr lang="en-US" altLang="ko-KR" sz="1200" dirty="0"/>
              <a:t>) // true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/>
              <a:t>("hello</a:t>
            </a:r>
            <a:r>
              <a:rPr lang="ko-KR" altLang="en-US" sz="1200" dirty="0"/>
              <a:t>는 숫자가 아닙니다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en-US" altLang="ko-KR" sz="1200" dirty="0" err="1"/>
              <a:t>eval</a:t>
            </a:r>
            <a:r>
              <a:rPr lang="en-US" altLang="ko-KR" sz="1200" dirty="0"/>
              <a:t>(), </a:t>
            </a:r>
            <a:r>
              <a:rPr lang="en-US" altLang="ko-KR" sz="1200" dirty="0" err="1"/>
              <a:t>parseInt</a:t>
            </a:r>
            <a:r>
              <a:rPr lang="en-US" altLang="ko-KR" sz="1200" dirty="0"/>
              <a:t>(), </a:t>
            </a:r>
            <a:r>
              <a:rPr lang="en-US" altLang="ko-KR" sz="1200" dirty="0" err="1"/>
              <a:t>isNaN</a:t>
            </a:r>
            <a:r>
              <a:rPr lang="en-US" altLang="ko-KR" sz="1200" dirty="0"/>
              <a:t>()&lt;/h3&gt;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evalParseIntIsNaN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html&gt;</a:t>
            </a:r>
            <a:endParaRPr lang="ko-KR" altLang="en-US" sz="1200" dirty="0"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61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3" y="1772816"/>
            <a:ext cx="2825896" cy="296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39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19186" y="1412776"/>
            <a:ext cx="5955637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&lt;html&gt;&lt;head&gt;&lt;title&gt;</a:t>
            </a:r>
            <a:r>
              <a:rPr lang="ko-KR" altLang="en-US" sz="1400" dirty="0"/>
              <a:t>함수 만들기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/>
              <a:t>function </a:t>
            </a:r>
            <a:r>
              <a:rPr lang="en-US" altLang="ko-KR" sz="1400" b="1" dirty="0" err="1"/>
              <a:t>gugudan</a:t>
            </a:r>
            <a:r>
              <a:rPr lang="en-US" altLang="ko-KR" sz="1400" b="1" dirty="0"/>
              <a:t>(n) { </a:t>
            </a:r>
            <a:r>
              <a:rPr lang="en-US" altLang="ko-KR" sz="1400" dirty="0"/>
              <a:t>// </a:t>
            </a:r>
            <a:r>
              <a:rPr lang="ko-KR" altLang="en-US" sz="1400" dirty="0"/>
              <a:t>함수 작성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var</a:t>
            </a:r>
            <a:r>
              <a:rPr lang="ko-KR" altLang="en-US" sz="1400" b="1" dirty="0" smtClean="0"/>
              <a:t> </a:t>
            </a:r>
            <a:r>
              <a:rPr lang="en-US" altLang="ko-KR" sz="1400" b="1" dirty="0"/>
              <a:t>m = </a:t>
            </a:r>
            <a:r>
              <a:rPr lang="en-US" altLang="ko-KR" sz="1400" b="1" dirty="0" err="1"/>
              <a:t>parseInt</a:t>
            </a:r>
            <a:r>
              <a:rPr lang="en-US" altLang="ko-KR" sz="1400" b="1" dirty="0"/>
              <a:t>(n); </a:t>
            </a:r>
            <a:r>
              <a:rPr lang="en-US" altLang="ko-KR" sz="1400" dirty="0"/>
              <a:t>// </a:t>
            </a:r>
            <a:r>
              <a:rPr lang="ko-KR" altLang="en-US" sz="1400" dirty="0"/>
              <a:t>문자열 </a:t>
            </a:r>
            <a:r>
              <a:rPr lang="en-US" altLang="ko-KR" sz="1400" dirty="0"/>
              <a:t>n</a:t>
            </a:r>
            <a:r>
              <a:rPr lang="ko-KR" altLang="en-US" sz="1400" dirty="0"/>
              <a:t>을 숫자로 바꿈</a:t>
            </a:r>
          </a:p>
          <a:p>
            <a:pPr defTabSz="180000"/>
            <a:r>
              <a:rPr lang="en-US" altLang="ko-KR" sz="1400" b="1" dirty="0" smtClean="0"/>
              <a:t>	if(</a:t>
            </a:r>
            <a:r>
              <a:rPr lang="en-US" altLang="ko-KR" sz="1400" b="1" dirty="0" err="1" smtClean="0"/>
              <a:t>isNaN</a:t>
            </a:r>
            <a:r>
              <a:rPr lang="en-US" altLang="ko-KR" sz="1400" b="1" dirty="0" smtClean="0"/>
              <a:t>(m</a:t>
            </a:r>
            <a:r>
              <a:rPr lang="en-US" altLang="ko-KR" sz="1400" b="1" dirty="0"/>
              <a:t>) || m &lt; 1 || m &gt; 9) { </a:t>
            </a:r>
          </a:p>
          <a:p>
            <a:pPr defTabSz="180000"/>
            <a:r>
              <a:rPr lang="en-US" altLang="ko-KR" sz="1400" dirty="0" smtClean="0"/>
              <a:t>		alert</a:t>
            </a:r>
            <a:r>
              <a:rPr lang="en-US" altLang="ko-KR" sz="1400" dirty="0"/>
              <a:t>("</a:t>
            </a:r>
            <a:r>
              <a:rPr lang="ko-KR" altLang="en-US" sz="1400" dirty="0" err="1"/>
              <a:t>잘못입력하셨습니다</a:t>
            </a:r>
            <a:r>
              <a:rPr lang="en-US" altLang="ko-KR" sz="1400" dirty="0"/>
              <a:t>.");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dirty="0" smtClean="0"/>
              <a:t>	return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for(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=1;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&lt;=9;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 { // </a:t>
            </a:r>
            <a:r>
              <a:rPr lang="en-US" altLang="ko-KR" sz="1400" dirty="0" err="1"/>
              <a:t>i</a:t>
            </a:r>
            <a:r>
              <a:rPr lang="ko-KR" altLang="en-US" sz="1400" dirty="0"/>
              <a:t>는 </a:t>
            </a:r>
            <a:r>
              <a:rPr lang="en-US" altLang="ko-KR" sz="1400" dirty="0"/>
              <a:t>1~9</a:t>
            </a:r>
            <a:r>
              <a:rPr lang="ko-KR" altLang="en-US" sz="1400" dirty="0"/>
              <a:t>까지 반복 </a:t>
            </a:r>
          </a:p>
          <a:p>
            <a:pPr defTabSz="180000"/>
            <a:r>
              <a:rPr lang="it-IT" altLang="ko-KR" sz="1400" dirty="0" smtClean="0"/>
              <a:t>		document.write(m </a:t>
            </a:r>
            <a:r>
              <a:rPr lang="it-IT" altLang="ko-KR" sz="1400" dirty="0"/>
              <a:t>+ "x" + i + "=" + m*i + "&lt;br&gt;");</a:t>
            </a:r>
          </a:p>
          <a:p>
            <a:pPr defTabSz="180000"/>
            <a:r>
              <a:rPr lang="en-US" altLang="ko-KR" sz="1400" dirty="0" smtClean="0"/>
              <a:t>	}  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구구단 출력 함수 만들기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n = prompt("</a:t>
            </a:r>
            <a:r>
              <a:rPr lang="ko-KR" altLang="en-US" sz="1400" dirty="0"/>
              <a:t>구구단 몇 단을 원하세요</a:t>
            </a:r>
            <a:r>
              <a:rPr lang="en-US" altLang="ko-KR" sz="1400" dirty="0"/>
              <a:t>", ""); // n</a:t>
            </a:r>
            <a:r>
              <a:rPr lang="ko-KR" altLang="en-US" sz="1400" dirty="0"/>
              <a:t>은 문자열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gugudan</a:t>
            </a:r>
            <a:r>
              <a:rPr lang="en-US" altLang="ko-KR" sz="1400" dirty="0" smtClean="0"/>
              <a:t>(n</a:t>
            </a:r>
            <a:r>
              <a:rPr lang="en-US" altLang="ko-KR" sz="1400" dirty="0"/>
              <a:t>); // </a:t>
            </a:r>
            <a:r>
              <a:rPr lang="ko-KR" altLang="en-US" sz="1400" dirty="0"/>
              <a:t>함수 호출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>
              <a:latin typeface="+mj-lt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–24 </a:t>
            </a:r>
            <a:r>
              <a:rPr lang="ko-KR" altLang="en-US" dirty="0" smtClean="0"/>
              <a:t>구구단 출력 함수 만들기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5580112" y="1340768"/>
            <a:ext cx="3384376" cy="1774303"/>
            <a:chOff x="548420" y="763559"/>
            <a:chExt cx="7771866" cy="387782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420" y="764704"/>
              <a:ext cx="3524250" cy="3876675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95936" y="763559"/>
              <a:ext cx="4324350" cy="3848100"/>
            </a:xfrm>
            <a:prstGeom prst="rect">
              <a:avLst/>
            </a:prstGeom>
          </p:spPr>
        </p:pic>
      </p:grpSp>
      <p:sp>
        <p:nvSpPr>
          <p:cNvPr id="12" name="모서리가 둥근 사각형 설명선 11"/>
          <p:cNvSpPr/>
          <p:nvPr/>
        </p:nvSpPr>
        <p:spPr>
          <a:xfrm>
            <a:off x="3347577" y="2636912"/>
            <a:ext cx="1433872" cy="432048"/>
          </a:xfrm>
          <a:prstGeom prst="wedgeRoundRectCallout">
            <a:avLst>
              <a:gd name="adj1" fmla="val -60744"/>
              <a:gd name="adj2" fmla="val -4227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</a:t>
            </a:r>
            <a:r>
              <a:rPr lang="ko-KR" altLang="en-US" sz="1000" dirty="0" smtClean="0">
                <a:solidFill>
                  <a:schemeClr val="tx1"/>
                </a:solidFill>
              </a:rPr>
              <a:t>이</a:t>
            </a:r>
            <a:r>
              <a:rPr lang="en-US" altLang="ko-KR" sz="1000" dirty="0" smtClean="0">
                <a:solidFill>
                  <a:schemeClr val="tx1"/>
                </a:solidFill>
              </a:rPr>
              <a:t> 1~9</a:t>
            </a:r>
            <a:r>
              <a:rPr lang="ko-KR" altLang="en-US" sz="1000" dirty="0" smtClean="0">
                <a:solidFill>
                  <a:schemeClr val="tx1"/>
                </a:solidFill>
              </a:rPr>
              <a:t>사이의 숫자가 아닌 경우 처리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202" y="3222668"/>
            <a:ext cx="2302777" cy="3363267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29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altLang="ko-KR" smtClean="0"/>
              <a:t>&lt;script&gt;&lt;/script&gt; </a:t>
            </a:r>
            <a:r>
              <a:rPr lang="ko-KR" altLang="en-US" smtClean="0"/>
              <a:t>태그에 자바스크립트 작성</a:t>
            </a:r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&lt;head&gt;&lt;/head&gt;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&lt;body&gt;&lt;/body&gt; </a:t>
            </a:r>
            <a:r>
              <a:rPr lang="ko-KR" altLang="en-US" dirty="0" smtClean="0"/>
              <a:t>내 어디든 가능</a:t>
            </a:r>
          </a:p>
          <a:p>
            <a:pPr lvl="1"/>
            <a:r>
              <a:rPr lang="ko-KR" altLang="en-US" dirty="0" smtClean="0"/>
              <a:t>웹 페이지 내에 여러 번 삽입 가능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126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-2 </a:t>
            </a:r>
            <a:r>
              <a:rPr lang="en-US" altLang="ko-KR" dirty="0"/>
              <a:t>&lt;script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태그에 자바스크립트코드작성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55576" y="1700808"/>
            <a:ext cx="4752528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head&gt;&lt;title&gt;script </a:t>
            </a:r>
            <a:r>
              <a:rPr lang="ko-KR" altLang="en-US" sz="1400" dirty="0"/>
              <a:t>태그에 자바스크립트 작성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/>
              <a:t>function over(</a:t>
            </a:r>
            <a:r>
              <a:rPr lang="en-US" altLang="ko-KR" sz="1400" b="1" dirty="0" err="1"/>
              <a:t>obj</a:t>
            </a:r>
            <a:r>
              <a:rPr lang="en-US" altLang="ko-KR" sz="1400" b="1" dirty="0"/>
              <a:t>)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obj.src</a:t>
            </a:r>
            <a:r>
              <a:rPr lang="en-US" altLang="ko-KR" sz="1400" dirty="0"/>
              <a:t>="media/banana.png";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b="1" dirty="0"/>
              <a:t>function out(</a:t>
            </a:r>
            <a:r>
              <a:rPr lang="en-US" altLang="ko-KR" sz="1400" b="1" dirty="0" err="1"/>
              <a:t>obj</a:t>
            </a:r>
            <a:r>
              <a:rPr lang="en-US" altLang="ko-KR" sz="1400" b="1" dirty="0"/>
              <a:t>)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obj.src</a:t>
            </a:r>
            <a:r>
              <a:rPr lang="en-US" altLang="ko-KR" sz="1400" dirty="0"/>
              <a:t>="media/apple.png";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smtClean="0"/>
              <a:t>h3&gt;</a:t>
            </a:r>
            <a:r>
              <a:rPr lang="ko-KR" altLang="en-US" sz="1400" dirty="0"/>
              <a:t>마우스 올려 보세요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="media/apple.png" alt</a:t>
            </a:r>
            <a:r>
              <a:rPr lang="en-US" altLang="ko-KR" sz="1400" dirty="0" smtClean="0"/>
              <a:t>="</a:t>
            </a:r>
            <a:r>
              <a:rPr lang="ko-KR" altLang="en-US" sz="1400" dirty="0" smtClean="0"/>
              <a:t>이미지</a:t>
            </a:r>
            <a:r>
              <a:rPr lang="en-US" altLang="ko-KR" sz="1400" dirty="0" smtClean="0"/>
              <a:t>" 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b="1" dirty="0" err="1" smtClean="0"/>
              <a:t>onmouseover</a:t>
            </a:r>
            <a:r>
              <a:rPr lang="en-US" altLang="ko-KR" sz="1400" b="1" dirty="0"/>
              <a:t>="over(this)"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b="1" dirty="0" err="1" smtClean="0"/>
              <a:t>onmouseout</a:t>
            </a:r>
            <a:r>
              <a:rPr lang="en-US" altLang="ko-KR" sz="1400" b="1" dirty="0"/>
              <a:t>="out(this)"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10" name="자유형 9"/>
          <p:cNvSpPr/>
          <p:nvPr/>
        </p:nvSpPr>
        <p:spPr>
          <a:xfrm>
            <a:off x="3491880" y="5301208"/>
            <a:ext cx="1224136" cy="864096"/>
          </a:xfrm>
          <a:custGeom>
            <a:avLst/>
            <a:gdLst>
              <a:gd name="connsiteX0" fmla="*/ 0 w 417149"/>
              <a:gd name="connsiteY0" fmla="*/ 0 h 508000"/>
              <a:gd name="connsiteX1" fmla="*/ 91440 w 417149"/>
              <a:gd name="connsiteY1" fmla="*/ 203200 h 508000"/>
              <a:gd name="connsiteX2" fmla="*/ 365760 w 417149"/>
              <a:gd name="connsiteY2" fmla="*/ 304800 h 508000"/>
              <a:gd name="connsiteX3" fmla="*/ 416560 w 417149"/>
              <a:gd name="connsiteY3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49" h="508000">
                <a:moveTo>
                  <a:pt x="0" y="0"/>
                </a:moveTo>
                <a:cubicBezTo>
                  <a:pt x="15240" y="76200"/>
                  <a:pt x="30480" y="152400"/>
                  <a:pt x="91440" y="203200"/>
                </a:cubicBezTo>
                <a:cubicBezTo>
                  <a:pt x="152400" y="254000"/>
                  <a:pt x="311573" y="254000"/>
                  <a:pt x="365760" y="304800"/>
                </a:cubicBezTo>
                <a:cubicBezTo>
                  <a:pt x="419947" y="355600"/>
                  <a:pt x="418253" y="431800"/>
                  <a:pt x="416560" y="50800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3695228" y="6085869"/>
            <a:ext cx="189667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C00000"/>
                </a:solidFill>
                <a:latin typeface="+mj-lt"/>
              </a:rPr>
              <a:t>this</a:t>
            </a:r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는 현재 </a:t>
            </a:r>
            <a:r>
              <a:rPr lang="en-US" altLang="ko-KR" sz="1000" dirty="0" err="1" smtClean="0">
                <a:solidFill>
                  <a:srgbClr val="C00000"/>
                </a:solidFill>
                <a:latin typeface="+mj-lt"/>
              </a:rPr>
              <a:t>img</a:t>
            </a:r>
            <a:r>
              <a:rPr lang="en-US" altLang="ko-KR" sz="1000" dirty="0" smtClean="0">
                <a:solidFill>
                  <a:srgbClr val="C00000"/>
                </a:solidFill>
                <a:latin typeface="+mj-lt"/>
              </a:rPr>
              <a:t> </a:t>
            </a:r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태그를 </a:t>
            </a:r>
            <a:endParaRPr lang="en-US" altLang="ko-KR" sz="1000" dirty="0" smtClean="0">
              <a:solidFill>
                <a:srgbClr val="C00000"/>
              </a:solidFill>
              <a:latin typeface="+mj-lt"/>
            </a:endParaRPr>
          </a:p>
          <a:p>
            <a:pPr algn="ctr"/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가리키는 자바스크립트키워드</a:t>
            </a:r>
            <a:endParaRPr lang="ko-KR" altLang="en-US" sz="1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2195736" y="2492895"/>
            <a:ext cx="1440160" cy="2745021"/>
          </a:xfrm>
          <a:custGeom>
            <a:avLst/>
            <a:gdLst>
              <a:gd name="connsiteX0" fmla="*/ 1127760 w 1336061"/>
              <a:gd name="connsiteY0" fmla="*/ 2356220 h 2356220"/>
              <a:gd name="connsiteX1" fmla="*/ 1249680 w 1336061"/>
              <a:gd name="connsiteY1" fmla="*/ 232780 h 2356220"/>
              <a:gd name="connsiteX2" fmla="*/ 0 w 1336061"/>
              <a:gd name="connsiteY2" fmla="*/ 151500 h 235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6061" h="2356220">
                <a:moveTo>
                  <a:pt x="1127760" y="2356220"/>
                </a:moveTo>
                <a:cubicBezTo>
                  <a:pt x="1282700" y="1478226"/>
                  <a:pt x="1437640" y="600233"/>
                  <a:pt x="1249680" y="232780"/>
                </a:cubicBezTo>
                <a:cubicBezTo>
                  <a:pt x="1061720" y="-134673"/>
                  <a:pt x="530860" y="8413"/>
                  <a:pt x="0" y="15150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3516015" y="2585979"/>
            <a:ext cx="130997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err="1" smtClean="0">
                <a:solidFill>
                  <a:srgbClr val="C00000"/>
                </a:solidFill>
                <a:latin typeface="+mj-lt"/>
              </a:rPr>
              <a:t>obj</a:t>
            </a:r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는 전달받은 </a:t>
            </a:r>
            <a:endParaRPr lang="en-US" altLang="ko-KR" sz="1000" dirty="0" smtClean="0">
              <a:solidFill>
                <a:srgbClr val="C00000"/>
              </a:solidFill>
              <a:latin typeface="+mj-lt"/>
            </a:endParaRPr>
          </a:p>
          <a:p>
            <a:pPr algn="ctr"/>
            <a:r>
              <a:rPr lang="en-US" altLang="ko-KR" sz="1000" dirty="0" err="1" smtClean="0">
                <a:solidFill>
                  <a:srgbClr val="C00000"/>
                </a:solidFill>
                <a:latin typeface="+mj-lt"/>
              </a:rPr>
              <a:t>img</a:t>
            </a:r>
            <a:r>
              <a:rPr lang="en-US" altLang="ko-KR" sz="1000" dirty="0" smtClean="0">
                <a:solidFill>
                  <a:srgbClr val="C00000"/>
                </a:solidFill>
                <a:latin typeface="+mj-lt"/>
              </a:rPr>
              <a:t> </a:t>
            </a:r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태그를 가리킴</a:t>
            </a:r>
            <a:endParaRPr lang="ko-KR" altLang="en-US" sz="1000" dirty="0">
              <a:solidFill>
                <a:srgbClr val="C0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326" y="1844824"/>
            <a:ext cx="2000285" cy="234243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270" y="3068960"/>
            <a:ext cx="2000285" cy="2342438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79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자바스크립트 코드를 별도 파일에 작성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자바스크립트 코드 파일 저장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확장자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js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파일에 저장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&lt;script&gt; </a:t>
            </a:r>
            <a:r>
              <a:rPr lang="ko-KR" altLang="en-US" dirty="0" smtClean="0"/>
              <a:t>태그 없이 자바스크립트 코드만 저장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여러 웹 페이지에서 불러 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페이지마다 자바스크립트 코드 작성 중복 불필요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&lt;script&gt; </a:t>
            </a:r>
            <a:r>
              <a:rPr lang="ko-KR" altLang="en-US" dirty="0" smtClean="0"/>
              <a:t>태그의 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속성으로 파일을 불러 사용</a:t>
            </a:r>
          </a:p>
          <a:p>
            <a:pPr lvl="1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619672" y="4254187"/>
            <a:ext cx="6840760" cy="830997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&lt;script </a:t>
            </a:r>
            <a:r>
              <a:rPr lang="en-US" altLang="ko-KR" sz="1600" b="1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=“</a:t>
            </a:r>
            <a:r>
              <a:rPr lang="ko-KR" altLang="en-US" sz="1600" b="1" kern="0" dirty="0">
                <a:solidFill>
                  <a:srgbClr val="000000"/>
                </a:solidFill>
                <a:latin typeface="+mj-ea"/>
                <a:ea typeface="+mj-ea"/>
              </a:rPr>
              <a:t>파일이름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r>
              <a:rPr lang="en-US" altLang="ko-KR" sz="1600" b="1" kern="0" dirty="0" err="1">
                <a:solidFill>
                  <a:srgbClr val="000000"/>
                </a:solidFill>
                <a:latin typeface="+mj-ea"/>
                <a:ea typeface="+mj-ea"/>
              </a:rPr>
              <a:t>js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”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kern="0" dirty="0" smtClean="0">
                <a:solidFill>
                  <a:srgbClr val="000000"/>
                </a:solidFill>
                <a:latin typeface="+mj-ea"/>
                <a:ea typeface="+mj-ea"/>
              </a:rPr>
              <a:t>   </a:t>
            </a: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// HTML5</a:t>
            </a:r>
            <a:r>
              <a:rPr lang="ko-KR" altLang="en-US" sz="1600" kern="0" dirty="0" smtClean="0">
                <a:solidFill>
                  <a:srgbClr val="000000"/>
                </a:solidFill>
                <a:latin typeface="+mj-ea"/>
                <a:ea typeface="+mj-ea"/>
              </a:rPr>
              <a:t>부터 이곳에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자바스크립트 코드 추가 </a:t>
            </a:r>
            <a:r>
              <a:rPr lang="ko-KR" altLang="en-US" sz="1600" kern="0" dirty="0" smtClean="0">
                <a:solidFill>
                  <a:srgbClr val="000000"/>
                </a:solidFill>
                <a:latin typeface="+mj-ea"/>
                <a:ea typeface="+mj-ea"/>
              </a:rPr>
              <a:t>작성하면 </a:t>
            </a:r>
            <a:r>
              <a:rPr lang="ko-KR" altLang="en-US" sz="1600" kern="0" dirty="0" smtClean="0">
                <a:solidFill>
                  <a:srgbClr val="FF0000"/>
                </a:solidFill>
                <a:latin typeface="+mj-ea"/>
                <a:ea typeface="+mj-ea"/>
              </a:rPr>
              <a:t>안 됨</a:t>
            </a:r>
            <a:endParaRPr lang="ko-KR" altLang="en-US" sz="1600" b="1" kern="0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&lt;/script&gt;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978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23674</TotalTime>
  <Words>2926</Words>
  <Application>Microsoft Office PowerPoint</Application>
  <PresentationFormat>화면 슬라이드 쇼(4:3)</PresentationFormat>
  <Paragraphs>1166</Paragraphs>
  <Slides>62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9" baseType="lpstr">
      <vt:lpstr>HY나무L</vt:lpstr>
      <vt:lpstr>맑은 고딕</vt:lpstr>
      <vt:lpstr>휴먼편지체</vt:lpstr>
      <vt:lpstr>Comic Sans MS</vt:lpstr>
      <vt:lpstr>Wingdings</vt:lpstr>
      <vt:lpstr>Wingdings 2</vt:lpstr>
      <vt:lpstr>가을</vt:lpstr>
      <vt:lpstr>PowerPoint 프레젠테이션</vt:lpstr>
      <vt:lpstr>강의 목표</vt:lpstr>
      <vt:lpstr>자바스크립트 언어</vt:lpstr>
      <vt:lpstr>웹 페이지에서 자바스크립트의 역할</vt:lpstr>
      <vt:lpstr>자바스크립트 코드의 위치</vt:lpstr>
      <vt:lpstr>예제 6-1 HTML 태그의 이벤트 리스너 속성에 자바스크립트 코드 작성</vt:lpstr>
      <vt:lpstr>&lt;script&gt;&lt;/script&gt; 태그에 자바스크립트 작성</vt:lpstr>
      <vt:lpstr>예제 6-2 &lt;script&gt;태그에 자바스크립트코드작성</vt:lpstr>
      <vt:lpstr>자바스크립트 코드를 별도 파일에 작성</vt:lpstr>
      <vt:lpstr>예제 6–3 자바스크립트 파일 작성 및 불러오기</vt:lpstr>
      <vt:lpstr>예제 6–4 링크의 href에 자바스크립트 코드 작성</vt:lpstr>
      <vt:lpstr>자바스크립트로 HTML 콘텐츠 출력</vt:lpstr>
      <vt:lpstr>예제 6-5 document.write()로 웹 페이지에 HTML 콘텐츠 출력 </vt:lpstr>
      <vt:lpstr>자바스크립트 다이얼로그 : 프롬프트 다이얼로그</vt:lpstr>
      <vt:lpstr>자바스크립트 다이얼로그 : 확인 다이얼로그</vt:lpstr>
      <vt:lpstr>자바스크립트 다이얼로그 : 경고 다이얼로그</vt:lpstr>
      <vt:lpstr>자바스크립트 식별자(Identifier)</vt:lpstr>
      <vt:lpstr>자바스크립트 문장</vt:lpstr>
      <vt:lpstr>데이터 타입</vt:lpstr>
      <vt:lpstr>변수</vt:lpstr>
      <vt:lpstr>지역변수와 전역변수</vt:lpstr>
      <vt:lpstr>this로 전역변수 접근</vt:lpstr>
      <vt:lpstr>예제 6-6 지역변수와 전역변수</vt:lpstr>
      <vt:lpstr>자바스크립트의 상수</vt:lpstr>
      <vt:lpstr>문자열 상수</vt:lpstr>
      <vt:lpstr>예제 6-7 상수</vt:lpstr>
      <vt:lpstr>자바스크립트의 식과 연산</vt:lpstr>
      <vt:lpstr>예제 6-8 산술 연산</vt:lpstr>
      <vt:lpstr>증감 연산자 </vt:lpstr>
      <vt:lpstr>대입 연산자</vt:lpstr>
      <vt:lpstr>예제 6–9 대입 연산</vt:lpstr>
      <vt:lpstr>비교 연산자</vt:lpstr>
      <vt:lpstr>예제 6-10 비교 연산</vt:lpstr>
      <vt:lpstr>논리 연산자</vt:lpstr>
      <vt:lpstr>예제 6–11 논리 연산</vt:lpstr>
      <vt:lpstr>조건 연산자</vt:lpstr>
      <vt:lpstr>예제 6–12 조건 연산</vt:lpstr>
      <vt:lpstr>비트 연산</vt:lpstr>
      <vt:lpstr>비트 논리 연산</vt:lpstr>
      <vt:lpstr>비트 시프트 연산</vt:lpstr>
      <vt:lpstr>예제 6–13 비트 연산</vt:lpstr>
      <vt:lpstr>문자열 연산자</vt:lpstr>
      <vt:lpstr>예제 6-14 문자열 연산</vt:lpstr>
      <vt:lpstr>if, if-else</vt:lpstr>
      <vt:lpstr>예제 6–15 if-else 사용</vt:lpstr>
      <vt:lpstr>switch 문</vt:lpstr>
      <vt:lpstr>case 문의 ‘값’</vt:lpstr>
      <vt:lpstr>switch 문에서 break 문의 역할</vt:lpstr>
      <vt:lpstr>예제 6–16 switch 문 사용</vt:lpstr>
      <vt:lpstr>반복문</vt:lpstr>
      <vt:lpstr>예제 6–17 for 문으로 10px~35px 크기로 출력</vt:lpstr>
      <vt:lpstr>예제 6–18 while 문으로 0~n까지의 합 구하기</vt:lpstr>
      <vt:lpstr>예제 6-19 do-while 문으로 0~n까지 합 구하기</vt:lpstr>
      <vt:lpstr>반복문 내의 break 문과 continue 문</vt:lpstr>
      <vt:lpstr>예제 6-20 break 문</vt:lpstr>
      <vt:lpstr>예제 6-21 continue 문</vt:lpstr>
      <vt:lpstr>함수</vt:lpstr>
      <vt:lpstr>함수의 구성과 호출</vt:lpstr>
      <vt:lpstr>예제 6–22 adder() 함수 작성 및 호출 </vt:lpstr>
      <vt:lpstr>자바스크립트에서 제공하는 전역 함수</vt:lpstr>
      <vt:lpstr>예제 6–23 eval(), parseInt(), isNaN()</vt:lpstr>
      <vt:lpstr>예제 6–24 구구단 출력 함수 만들기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a</cp:lastModifiedBy>
  <cp:revision>670</cp:revision>
  <cp:lastPrinted>2016-11-15T04:04:12Z</cp:lastPrinted>
  <dcterms:created xsi:type="dcterms:W3CDTF">2011-08-27T14:53:28Z</dcterms:created>
  <dcterms:modified xsi:type="dcterms:W3CDTF">2021-11-30T09:21:17Z</dcterms:modified>
</cp:coreProperties>
</file>